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0"/>
  </p:notesMasterIdLst>
  <p:sldIdLst>
    <p:sldId id="256" r:id="rId5"/>
    <p:sldId id="257" r:id="rId6"/>
    <p:sldId id="258" r:id="rId7"/>
    <p:sldId id="259" r:id="rId8"/>
    <p:sldId id="260" r:id="rId9"/>
    <p:sldId id="261" r:id="rId10"/>
    <p:sldId id="275" r:id="rId11"/>
    <p:sldId id="281"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6" r:id="rId25"/>
    <p:sldId id="277" r:id="rId26"/>
    <p:sldId id="278" r:id="rId27"/>
    <p:sldId id="279" r:id="rId28"/>
    <p:sldId id="280" r:id="rId29"/>
  </p:sldIdLst>
  <p:sldSz cx="12192000" cy="6858000"/>
  <p:notesSz cx="6858000" cy="9144000"/>
  <p:embeddedFontLst>
    <p:embeddedFont>
      <p:font typeface="Avenir Next LT Pro" panose="020B0504020202020204" pitchFamily="3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
      <p:font typeface="Open Sans" panose="020B0606030504020204" pitchFamily="34" charset="0"/>
      <p:regular r:id="rId39"/>
      <p:bold r:id="rId40"/>
      <p:italic r:id="rId41"/>
      <p:boldItalic r:id="rId42"/>
    </p:embeddedFont>
    <p:embeddedFont>
      <p:font typeface="Poppins" panose="00000500000000000000" pitchFamily="2" charset="0"/>
      <p:regular r:id="rId43"/>
      <p:bold r:id="rId44"/>
      <p:italic r:id="rId45"/>
      <p:boldItalic r:id="rId46"/>
    </p:embeddedFont>
    <p:embeddedFont>
      <p:font typeface="Poppins ExtraLight" panose="00000300000000000000" pitchFamily="2" charset="0"/>
      <p:regular r:id="rId47"/>
      <p:bold r:id="rId48"/>
      <p:italic r:id="rId49"/>
      <p:boldItalic r:id="rId50"/>
    </p:embeddedFont>
    <p:embeddedFont>
      <p:font typeface="Poppins Light" panose="00000400000000000000" pitchFamily="2" charset="0"/>
      <p:regular r:id="rId51"/>
      <p:bold r:id="rId52"/>
      <p:italic r:id="rId53"/>
      <p:boldItalic r:id="rId54"/>
    </p:embeddedFont>
    <p:embeddedFont>
      <p:font typeface="Poppins Medium" panose="00000600000000000000" pitchFamily="2" charset="0"/>
      <p:regular r:id="rId55"/>
      <p:bold r:id="rId56"/>
      <p:italic r:id="rId57"/>
      <p:boldItalic r:id="rId58"/>
    </p:embeddedFont>
    <p:embeddedFont>
      <p:font typeface="Poppins SemiBold" panose="00000700000000000000" pitchFamily="2" charset="0"/>
      <p:regular r:id="rId59"/>
      <p:bold r:id="rId60"/>
      <p:italic r:id="rId61"/>
      <p:boldItalic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63" roundtripDataSignature="AMtx7miRc4Uatt3pClNW4dvoK27q2CWRr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86982F-8D87-401B-A788-A01E4112A44D}" v="36" dt="2022-05-19T18:54:22.513"/>
  </p1510:revLst>
</p1510:revInfo>
</file>

<file path=ppt/tableStyles.xml><?xml version="1.0" encoding="utf-8"?>
<a:tblStyleLst xmlns:a="http://schemas.openxmlformats.org/drawingml/2006/main" def="{E74BCCF8-A960-4603-9DEA-1C5C2EBD59E1}">
  <a:tblStyle styleId="{E74BCCF8-A960-4603-9DEA-1C5C2EBD59E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36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font" Target="fonts/font12.fntdata"/><Relationship Id="rId47" Type="http://schemas.openxmlformats.org/officeDocument/2006/relationships/font" Target="fonts/font17.fntdata"/><Relationship Id="rId63" Type="http://customschemas.google.com/relationships/presentationmetadata" Target="metadata"/><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font" Target="fonts/font23.fntdata"/><Relationship Id="rId58" Type="http://schemas.openxmlformats.org/officeDocument/2006/relationships/font" Target="fonts/font28.fntdata"/><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font" Target="fonts/font31.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56" Type="http://schemas.openxmlformats.org/officeDocument/2006/relationships/font" Target="fonts/font26.fntdata"/><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2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59" Type="http://schemas.openxmlformats.org/officeDocument/2006/relationships/font" Target="fonts/font29.fntdata"/><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11.fntdata"/><Relationship Id="rId54" Type="http://schemas.openxmlformats.org/officeDocument/2006/relationships/font" Target="fonts/font24.fntdata"/><Relationship Id="rId62" Type="http://schemas.openxmlformats.org/officeDocument/2006/relationships/font" Target="fonts/font3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49" Type="http://schemas.openxmlformats.org/officeDocument/2006/relationships/font" Target="fonts/font19.fntdata"/><Relationship Id="rId57" Type="http://schemas.openxmlformats.org/officeDocument/2006/relationships/font" Target="fonts/font27.fntdata"/><Relationship Id="rId10" Type="http://schemas.openxmlformats.org/officeDocument/2006/relationships/slide" Target="slides/slide6.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font" Target="fonts/font22.fntdata"/><Relationship Id="rId60" Type="http://schemas.openxmlformats.org/officeDocument/2006/relationships/font" Target="fonts/font30.fntdata"/><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font" Target="fonts/font9.fntdata"/><Relationship Id="rId34" Type="http://schemas.openxmlformats.org/officeDocument/2006/relationships/font" Target="fonts/font4.fntdata"/><Relationship Id="rId50" Type="http://schemas.openxmlformats.org/officeDocument/2006/relationships/font" Target="fonts/font20.fntdata"/><Relationship Id="rId55" Type="http://schemas.openxmlformats.org/officeDocument/2006/relationships/font" Target="fonts/font25.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rri McGovern" userId="3df7c5a1-4450-4f70-a832-3bab5bde231f" providerId="ADAL" clId="{F586982F-8D87-401B-A788-A01E4112A44D}"/>
    <pc:docChg chg="custSel delSld modSld sldOrd">
      <pc:chgData name="Kerri McGovern" userId="3df7c5a1-4450-4f70-a832-3bab5bde231f" providerId="ADAL" clId="{F586982F-8D87-401B-A788-A01E4112A44D}" dt="2022-05-19T21:26:59.550" v="902" actId="20577"/>
      <pc:docMkLst>
        <pc:docMk/>
      </pc:docMkLst>
      <pc:sldChg chg="addSp modSp mod">
        <pc:chgData name="Kerri McGovern" userId="3df7c5a1-4450-4f70-a832-3bab5bde231f" providerId="ADAL" clId="{F586982F-8D87-401B-A788-A01E4112A44D}" dt="2022-05-18T02:26:54.240" v="419" actId="1076"/>
        <pc:sldMkLst>
          <pc:docMk/>
          <pc:sldMk cId="0" sldId="256"/>
        </pc:sldMkLst>
        <pc:spChg chg="add mod">
          <ac:chgData name="Kerri McGovern" userId="3df7c5a1-4450-4f70-a832-3bab5bde231f" providerId="ADAL" clId="{F586982F-8D87-401B-A788-A01E4112A44D}" dt="2022-05-18T02:26:54.240" v="419" actId="1076"/>
          <ac:spMkLst>
            <pc:docMk/>
            <pc:sldMk cId="0" sldId="256"/>
            <ac:spMk id="2" creationId="{AF97BBF1-CF23-A568-1448-26107A075624}"/>
          </ac:spMkLst>
        </pc:spChg>
        <pc:spChg chg="mod">
          <ac:chgData name="Kerri McGovern" userId="3df7c5a1-4450-4f70-a832-3bab5bde231f" providerId="ADAL" clId="{F586982F-8D87-401B-A788-A01E4112A44D}" dt="2022-05-18T02:18:38.447" v="224" actId="21"/>
          <ac:spMkLst>
            <pc:docMk/>
            <pc:sldMk cId="0" sldId="256"/>
            <ac:spMk id="66" creationId="{00000000-0000-0000-0000-000000000000}"/>
          </ac:spMkLst>
        </pc:spChg>
        <pc:spChg chg="mod">
          <ac:chgData name="Kerri McGovern" userId="3df7c5a1-4450-4f70-a832-3bab5bde231f" providerId="ADAL" clId="{F586982F-8D87-401B-A788-A01E4112A44D}" dt="2022-05-18T02:19:45.037" v="239" actId="20577"/>
          <ac:spMkLst>
            <pc:docMk/>
            <pc:sldMk cId="0" sldId="256"/>
            <ac:spMk id="69" creationId="{00000000-0000-0000-0000-000000000000}"/>
          </ac:spMkLst>
        </pc:spChg>
        <pc:picChg chg="mod">
          <ac:chgData name="Kerri McGovern" userId="3df7c5a1-4450-4f70-a832-3bab5bde231f" providerId="ADAL" clId="{F586982F-8D87-401B-A788-A01E4112A44D}" dt="2022-05-18T02:16:57.055" v="123" actId="1076"/>
          <ac:picMkLst>
            <pc:docMk/>
            <pc:sldMk cId="0" sldId="256"/>
            <ac:picMk id="70" creationId="{00000000-0000-0000-0000-000000000000}"/>
          </ac:picMkLst>
        </pc:picChg>
      </pc:sldChg>
      <pc:sldChg chg="modSp mod">
        <pc:chgData name="Kerri McGovern" userId="3df7c5a1-4450-4f70-a832-3bab5bde231f" providerId="ADAL" clId="{F586982F-8D87-401B-A788-A01E4112A44D}" dt="2022-05-18T02:20:03.584" v="256" actId="20577"/>
        <pc:sldMkLst>
          <pc:docMk/>
          <pc:sldMk cId="0" sldId="257"/>
        </pc:sldMkLst>
        <pc:spChg chg="mod">
          <ac:chgData name="Kerri McGovern" userId="3df7c5a1-4450-4f70-a832-3bab5bde231f" providerId="ADAL" clId="{F586982F-8D87-401B-A788-A01E4112A44D}" dt="2022-05-18T02:20:03.584" v="256" actId="20577"/>
          <ac:spMkLst>
            <pc:docMk/>
            <pc:sldMk cId="0" sldId="257"/>
            <ac:spMk id="80" creationId="{00000000-0000-0000-0000-000000000000}"/>
          </ac:spMkLst>
        </pc:spChg>
      </pc:sldChg>
      <pc:sldChg chg="modSp mod">
        <pc:chgData name="Kerri McGovern" userId="3df7c5a1-4450-4f70-a832-3bab5bde231f" providerId="ADAL" clId="{F586982F-8D87-401B-A788-A01E4112A44D}" dt="2022-05-19T14:32:11.322" v="507" actId="20577"/>
        <pc:sldMkLst>
          <pc:docMk/>
          <pc:sldMk cId="0" sldId="258"/>
        </pc:sldMkLst>
        <pc:spChg chg="mod">
          <ac:chgData name="Kerri McGovern" userId="3df7c5a1-4450-4f70-a832-3bab5bde231f" providerId="ADAL" clId="{F586982F-8D87-401B-A788-A01E4112A44D}" dt="2022-05-19T14:32:11.322" v="507" actId="20577"/>
          <ac:spMkLst>
            <pc:docMk/>
            <pc:sldMk cId="0" sldId="258"/>
            <ac:spMk id="87" creationId="{00000000-0000-0000-0000-000000000000}"/>
          </ac:spMkLst>
        </pc:spChg>
        <pc:spChg chg="mod">
          <ac:chgData name="Kerri McGovern" userId="3df7c5a1-4450-4f70-a832-3bab5bde231f" providerId="ADAL" clId="{F586982F-8D87-401B-A788-A01E4112A44D}" dt="2022-05-18T02:31:45.441" v="459" actId="20577"/>
          <ac:spMkLst>
            <pc:docMk/>
            <pc:sldMk cId="0" sldId="258"/>
            <ac:spMk id="93" creationId="{00000000-0000-0000-0000-000000000000}"/>
          </ac:spMkLst>
        </pc:spChg>
      </pc:sldChg>
      <pc:sldChg chg="modSp mod">
        <pc:chgData name="Kerri McGovern" userId="3df7c5a1-4450-4f70-a832-3bab5bde231f" providerId="ADAL" clId="{F586982F-8D87-401B-A788-A01E4112A44D}" dt="2022-05-18T02:20:29.525" v="260" actId="20577"/>
        <pc:sldMkLst>
          <pc:docMk/>
          <pc:sldMk cId="0" sldId="259"/>
        </pc:sldMkLst>
        <pc:spChg chg="mod">
          <ac:chgData name="Kerri McGovern" userId="3df7c5a1-4450-4f70-a832-3bab5bde231f" providerId="ADAL" clId="{F586982F-8D87-401B-A788-A01E4112A44D}" dt="2022-05-18T02:20:29.525" v="260" actId="20577"/>
          <ac:spMkLst>
            <pc:docMk/>
            <pc:sldMk cId="0" sldId="259"/>
            <ac:spMk id="112" creationId="{00000000-0000-0000-0000-000000000000}"/>
          </ac:spMkLst>
        </pc:spChg>
      </pc:sldChg>
      <pc:sldChg chg="modSp mod">
        <pc:chgData name="Kerri McGovern" userId="3df7c5a1-4450-4f70-a832-3bab5bde231f" providerId="ADAL" clId="{F586982F-8D87-401B-A788-A01E4112A44D}" dt="2022-05-17T20:00:40.266" v="85" actId="14100"/>
        <pc:sldMkLst>
          <pc:docMk/>
          <pc:sldMk cId="0" sldId="260"/>
        </pc:sldMkLst>
        <pc:picChg chg="mod">
          <ac:chgData name="Kerri McGovern" userId="3df7c5a1-4450-4f70-a832-3bab5bde231f" providerId="ADAL" clId="{F586982F-8D87-401B-A788-A01E4112A44D}" dt="2022-05-17T20:00:40.266" v="85" actId="14100"/>
          <ac:picMkLst>
            <pc:docMk/>
            <pc:sldMk cId="0" sldId="260"/>
            <ac:picMk id="126" creationId="{00000000-0000-0000-0000-000000000000}"/>
          </ac:picMkLst>
        </pc:picChg>
      </pc:sldChg>
      <pc:sldChg chg="del">
        <pc:chgData name="Kerri McGovern" userId="3df7c5a1-4450-4f70-a832-3bab5bde231f" providerId="ADAL" clId="{F586982F-8D87-401B-A788-A01E4112A44D}" dt="2022-05-19T14:33:14.169" v="508" actId="2696"/>
        <pc:sldMkLst>
          <pc:docMk/>
          <pc:sldMk cId="0" sldId="262"/>
        </pc:sldMkLst>
      </pc:sldChg>
      <pc:sldChg chg="modSp mod">
        <pc:chgData name="Kerri McGovern" userId="3df7c5a1-4450-4f70-a832-3bab5bde231f" providerId="ADAL" clId="{F586982F-8D87-401B-A788-A01E4112A44D}" dt="2022-05-18T02:20:37.717" v="262"/>
        <pc:sldMkLst>
          <pc:docMk/>
          <pc:sldMk cId="0" sldId="263"/>
        </pc:sldMkLst>
        <pc:spChg chg="mod">
          <ac:chgData name="Kerri McGovern" userId="3df7c5a1-4450-4f70-a832-3bab5bde231f" providerId="ADAL" clId="{F586982F-8D87-401B-A788-A01E4112A44D}" dt="2022-05-18T02:20:37.717" v="262"/>
          <ac:spMkLst>
            <pc:docMk/>
            <pc:sldMk cId="0" sldId="263"/>
            <ac:spMk id="163" creationId="{00000000-0000-0000-0000-000000000000}"/>
          </ac:spMkLst>
        </pc:spChg>
      </pc:sldChg>
      <pc:sldChg chg="modSp mod">
        <pc:chgData name="Kerri McGovern" userId="3df7c5a1-4450-4f70-a832-3bab5bde231f" providerId="ADAL" clId="{F586982F-8D87-401B-A788-A01E4112A44D}" dt="2022-05-18T02:20:43.116" v="263"/>
        <pc:sldMkLst>
          <pc:docMk/>
          <pc:sldMk cId="0" sldId="265"/>
        </pc:sldMkLst>
        <pc:spChg chg="mod">
          <ac:chgData name="Kerri McGovern" userId="3df7c5a1-4450-4f70-a832-3bab5bde231f" providerId="ADAL" clId="{F586982F-8D87-401B-A788-A01E4112A44D}" dt="2022-05-18T02:20:43.116" v="263"/>
          <ac:spMkLst>
            <pc:docMk/>
            <pc:sldMk cId="0" sldId="265"/>
            <ac:spMk id="205" creationId="{00000000-0000-0000-0000-000000000000}"/>
          </ac:spMkLst>
        </pc:spChg>
      </pc:sldChg>
      <pc:sldChg chg="modSp mod">
        <pc:chgData name="Kerri McGovern" userId="3df7c5a1-4450-4f70-a832-3bab5bde231f" providerId="ADAL" clId="{F586982F-8D87-401B-A788-A01E4112A44D}" dt="2022-05-18T02:20:51.981" v="264"/>
        <pc:sldMkLst>
          <pc:docMk/>
          <pc:sldMk cId="0" sldId="268"/>
        </pc:sldMkLst>
        <pc:spChg chg="mod">
          <ac:chgData name="Kerri McGovern" userId="3df7c5a1-4450-4f70-a832-3bab5bde231f" providerId="ADAL" clId="{F586982F-8D87-401B-A788-A01E4112A44D}" dt="2022-05-18T02:20:51.981" v="264"/>
          <ac:spMkLst>
            <pc:docMk/>
            <pc:sldMk cId="0" sldId="268"/>
            <ac:spMk id="278" creationId="{00000000-0000-0000-0000-000000000000}"/>
          </ac:spMkLst>
        </pc:spChg>
      </pc:sldChg>
      <pc:sldChg chg="modSp mod">
        <pc:chgData name="Kerri McGovern" userId="3df7c5a1-4450-4f70-a832-3bab5bde231f" providerId="ADAL" clId="{F586982F-8D87-401B-A788-A01E4112A44D}" dt="2022-05-18T02:20:56.950" v="265"/>
        <pc:sldMkLst>
          <pc:docMk/>
          <pc:sldMk cId="0" sldId="270"/>
        </pc:sldMkLst>
        <pc:spChg chg="mod">
          <ac:chgData name="Kerri McGovern" userId="3df7c5a1-4450-4f70-a832-3bab5bde231f" providerId="ADAL" clId="{F586982F-8D87-401B-A788-A01E4112A44D}" dt="2022-05-18T02:20:56.950" v="265"/>
          <ac:spMkLst>
            <pc:docMk/>
            <pc:sldMk cId="0" sldId="270"/>
            <ac:spMk id="320" creationId="{00000000-0000-0000-0000-000000000000}"/>
          </ac:spMkLst>
        </pc:spChg>
      </pc:sldChg>
      <pc:sldChg chg="modSp mod">
        <pc:chgData name="Kerri McGovern" userId="3df7c5a1-4450-4f70-a832-3bab5bde231f" providerId="ADAL" clId="{F586982F-8D87-401B-A788-A01E4112A44D}" dt="2022-05-18T22:58:24.380" v="493" actId="20577"/>
        <pc:sldMkLst>
          <pc:docMk/>
          <pc:sldMk cId="0" sldId="271"/>
        </pc:sldMkLst>
        <pc:spChg chg="mod">
          <ac:chgData name="Kerri McGovern" userId="3df7c5a1-4450-4f70-a832-3bab5bde231f" providerId="ADAL" clId="{F586982F-8D87-401B-A788-A01E4112A44D}" dt="2022-05-18T22:58:24.380" v="493" actId="20577"/>
          <ac:spMkLst>
            <pc:docMk/>
            <pc:sldMk cId="0" sldId="271"/>
            <ac:spMk id="332" creationId="{00000000-0000-0000-0000-000000000000}"/>
          </ac:spMkLst>
        </pc:spChg>
      </pc:sldChg>
      <pc:sldChg chg="addSp delSp modSp mod">
        <pc:chgData name="Kerri McGovern" userId="3df7c5a1-4450-4f70-a832-3bab5bde231f" providerId="ADAL" clId="{F586982F-8D87-401B-A788-A01E4112A44D}" dt="2022-05-18T23:00:37.642" v="498" actId="1076"/>
        <pc:sldMkLst>
          <pc:docMk/>
          <pc:sldMk cId="0" sldId="274"/>
        </pc:sldMkLst>
        <pc:spChg chg="mod">
          <ac:chgData name="Kerri McGovern" userId="3df7c5a1-4450-4f70-a832-3bab5bde231f" providerId="ADAL" clId="{F586982F-8D87-401B-A788-A01E4112A44D}" dt="2022-05-18T23:00:37.642" v="498" actId="1076"/>
          <ac:spMkLst>
            <pc:docMk/>
            <pc:sldMk cId="0" sldId="274"/>
            <ac:spMk id="386" creationId="{00000000-0000-0000-0000-000000000000}"/>
          </ac:spMkLst>
        </pc:spChg>
        <pc:spChg chg="mod">
          <ac:chgData name="Kerri McGovern" userId="3df7c5a1-4450-4f70-a832-3bab5bde231f" providerId="ADAL" clId="{F586982F-8D87-401B-A788-A01E4112A44D}" dt="2022-05-17T19:58:30.734" v="84" actId="1076"/>
          <ac:spMkLst>
            <pc:docMk/>
            <pc:sldMk cId="0" sldId="274"/>
            <ac:spMk id="387" creationId="{00000000-0000-0000-0000-000000000000}"/>
          </ac:spMkLst>
        </pc:spChg>
        <pc:spChg chg="mod">
          <ac:chgData name="Kerri McGovern" userId="3df7c5a1-4450-4f70-a832-3bab5bde231f" providerId="ADAL" clId="{F586982F-8D87-401B-A788-A01E4112A44D}" dt="2022-05-18T23:00:35.012" v="497" actId="1076"/>
          <ac:spMkLst>
            <pc:docMk/>
            <pc:sldMk cId="0" sldId="274"/>
            <ac:spMk id="388" creationId="{00000000-0000-0000-0000-000000000000}"/>
          </ac:spMkLst>
        </pc:spChg>
        <pc:graphicFrameChg chg="add mod ord">
          <ac:chgData name="Kerri McGovern" userId="3df7c5a1-4450-4f70-a832-3bab5bde231f" providerId="ADAL" clId="{F586982F-8D87-401B-A788-A01E4112A44D}" dt="2022-05-18T23:00:26.490" v="495"/>
          <ac:graphicFrameMkLst>
            <pc:docMk/>
            <pc:sldMk cId="0" sldId="274"/>
            <ac:graphicFrameMk id="18" creationId="{00000000-0008-0000-0100-000005000000}"/>
          </ac:graphicFrameMkLst>
        </pc:graphicFrameChg>
        <pc:graphicFrameChg chg="mod modGraphic">
          <ac:chgData name="Kerri McGovern" userId="3df7c5a1-4450-4f70-a832-3bab5bde231f" providerId="ADAL" clId="{F586982F-8D87-401B-A788-A01E4112A44D}" dt="2022-05-17T18:39:52.867" v="65" actId="255"/>
          <ac:graphicFrameMkLst>
            <pc:docMk/>
            <pc:sldMk cId="0" sldId="274"/>
            <ac:graphicFrameMk id="379" creationId="{00000000-0000-0000-0000-000000000000}"/>
          </ac:graphicFrameMkLst>
        </pc:graphicFrameChg>
        <pc:picChg chg="del mod">
          <ac:chgData name="Kerri McGovern" userId="3df7c5a1-4450-4f70-a832-3bab5bde231f" providerId="ADAL" clId="{F586982F-8D87-401B-A788-A01E4112A44D}" dt="2022-05-17T19:55:49.953" v="72" actId="478"/>
          <ac:picMkLst>
            <pc:docMk/>
            <pc:sldMk cId="0" sldId="274"/>
            <ac:picMk id="385" creationId="{00000000-0000-0000-0000-000000000000}"/>
          </ac:picMkLst>
        </pc:picChg>
      </pc:sldChg>
      <pc:sldChg chg="ord">
        <pc:chgData name="Kerri McGovern" userId="3df7c5a1-4450-4f70-a832-3bab5bde231f" providerId="ADAL" clId="{F586982F-8D87-401B-A788-A01E4112A44D}" dt="2022-05-19T18:53:29.458" v="531"/>
        <pc:sldMkLst>
          <pc:docMk/>
          <pc:sldMk cId="0" sldId="275"/>
        </pc:sldMkLst>
      </pc:sldChg>
      <pc:sldChg chg="modSp mod">
        <pc:chgData name="Kerri McGovern" userId="3df7c5a1-4450-4f70-a832-3bab5bde231f" providerId="ADAL" clId="{F586982F-8D87-401B-A788-A01E4112A44D}" dt="2022-05-19T21:26:59.550" v="902" actId="20577"/>
        <pc:sldMkLst>
          <pc:docMk/>
          <pc:sldMk cId="0" sldId="276"/>
        </pc:sldMkLst>
        <pc:spChg chg="mod">
          <ac:chgData name="Kerri McGovern" userId="3df7c5a1-4450-4f70-a832-3bab5bde231f" providerId="ADAL" clId="{F586982F-8D87-401B-A788-A01E4112A44D}" dt="2022-05-19T21:26:59.550" v="902" actId="20577"/>
          <ac:spMkLst>
            <pc:docMk/>
            <pc:sldMk cId="0" sldId="276"/>
            <ac:spMk id="413" creationId="{00000000-0000-0000-0000-000000000000}"/>
          </ac:spMkLst>
        </pc:spChg>
        <pc:graphicFrameChg chg="mod modGraphic">
          <ac:chgData name="Kerri McGovern" userId="3df7c5a1-4450-4f70-a832-3bab5bde231f" providerId="ADAL" clId="{F586982F-8D87-401B-A788-A01E4112A44D}" dt="2022-05-19T14:57:05.678" v="529" actId="20577"/>
          <ac:graphicFrameMkLst>
            <pc:docMk/>
            <pc:sldMk cId="0" sldId="276"/>
            <ac:graphicFrameMk id="416" creationId="{00000000-0000-0000-0000-000000000000}"/>
          </ac:graphicFrameMkLst>
        </pc:graphicFrameChg>
      </pc:sldChg>
      <pc:sldChg chg="modSp mod">
        <pc:chgData name="Kerri McGovern" userId="3df7c5a1-4450-4f70-a832-3bab5bde231f" providerId="ADAL" clId="{F586982F-8D87-401B-A788-A01E4112A44D}" dt="2022-05-18T02:21:06.479" v="266"/>
        <pc:sldMkLst>
          <pc:docMk/>
          <pc:sldMk cId="0" sldId="277"/>
        </pc:sldMkLst>
        <pc:spChg chg="mod">
          <ac:chgData name="Kerri McGovern" userId="3df7c5a1-4450-4f70-a832-3bab5bde231f" providerId="ADAL" clId="{F586982F-8D87-401B-A788-A01E4112A44D}" dt="2022-05-18T02:21:06.479" v="266"/>
          <ac:spMkLst>
            <pc:docMk/>
            <pc:sldMk cId="0" sldId="277"/>
            <ac:spMk id="427" creationId="{00000000-0000-0000-0000-000000000000}"/>
          </ac:spMkLst>
        </pc:spChg>
      </pc:sldChg>
      <pc:sldChg chg="delSp mod">
        <pc:chgData name="Kerri McGovern" userId="3df7c5a1-4450-4f70-a832-3bab5bde231f" providerId="ADAL" clId="{F586982F-8D87-401B-A788-A01E4112A44D}" dt="2022-05-19T14:37:00.750" v="509" actId="478"/>
        <pc:sldMkLst>
          <pc:docMk/>
          <pc:sldMk cId="0" sldId="279"/>
        </pc:sldMkLst>
        <pc:spChg chg="del">
          <ac:chgData name="Kerri McGovern" userId="3df7c5a1-4450-4f70-a832-3bab5bde231f" providerId="ADAL" clId="{F586982F-8D87-401B-A788-A01E4112A44D}" dt="2022-05-19T14:37:00.750" v="509" actId="478"/>
          <ac:spMkLst>
            <pc:docMk/>
            <pc:sldMk cId="0" sldId="279"/>
            <ac:spMk id="461" creationId="{00000000-0000-0000-0000-000000000000}"/>
          </ac:spMkLst>
        </pc:spChg>
      </pc:sldChg>
      <pc:sldChg chg="ord">
        <pc:chgData name="Kerri McGovern" userId="3df7c5a1-4450-4f70-a832-3bab5bde231f" providerId="ADAL" clId="{F586982F-8D87-401B-A788-A01E4112A44D}" dt="2022-05-19T18:54:22.514" v="533"/>
        <pc:sldMkLst>
          <pc:docMk/>
          <pc:sldMk cId="1746655826" sldId="281"/>
        </pc:sldMkLst>
      </pc:sldChg>
    </pc:docChg>
  </pc:docChgLst>
  <pc:docChgLst>
    <pc:chgData name="Guest User" userId="S::urn:spo:anon#e82dcc8586198504b86a1bccc0affe95924e7bf5f3a8296f46543e454d189723::" providerId="AD" clId="Web-{F86EBE76-DC77-13D3-620E-907575ACF564}"/>
    <pc:docChg chg="addSld delSld modSld">
      <pc:chgData name="Guest User" userId="S::urn:spo:anon#e82dcc8586198504b86a1bccc0affe95924e7bf5f3a8296f46543e454d189723::" providerId="AD" clId="Web-{F86EBE76-DC77-13D3-620E-907575ACF564}" dt="2022-05-17T21:04:38.492" v="309"/>
      <pc:docMkLst>
        <pc:docMk/>
      </pc:docMkLst>
      <pc:sldChg chg="modSp">
        <pc:chgData name="Guest User" userId="S::urn:spo:anon#e82dcc8586198504b86a1bccc0affe95924e7bf5f3a8296f46543e454d189723::" providerId="AD" clId="Web-{F86EBE76-DC77-13D3-620E-907575ACF564}" dt="2022-05-17T20:09:08.922" v="12" actId="20577"/>
        <pc:sldMkLst>
          <pc:docMk/>
          <pc:sldMk cId="0" sldId="259"/>
        </pc:sldMkLst>
        <pc:spChg chg="mod">
          <ac:chgData name="Guest User" userId="S::urn:spo:anon#e82dcc8586198504b86a1bccc0affe95924e7bf5f3a8296f46543e454d189723::" providerId="AD" clId="Web-{F86EBE76-DC77-13D3-620E-907575ACF564}" dt="2022-05-17T20:09:08.922" v="12" actId="20577"/>
          <ac:spMkLst>
            <pc:docMk/>
            <pc:sldMk cId="0" sldId="259"/>
            <ac:spMk id="111" creationId="{00000000-0000-0000-0000-000000000000}"/>
          </ac:spMkLst>
        </pc:spChg>
      </pc:sldChg>
      <pc:sldChg chg="addSp delSp modSp">
        <pc:chgData name="Guest User" userId="S::urn:spo:anon#e82dcc8586198504b86a1bccc0affe95924e7bf5f3a8296f46543e454d189723::" providerId="AD" clId="Web-{F86EBE76-DC77-13D3-620E-907575ACF564}" dt="2022-05-17T21:04:23.320" v="308" actId="1076"/>
        <pc:sldMkLst>
          <pc:docMk/>
          <pc:sldMk cId="0" sldId="260"/>
        </pc:sldMkLst>
        <pc:spChg chg="add del mod">
          <ac:chgData name="Guest User" userId="S::urn:spo:anon#e82dcc8586198504b86a1bccc0affe95924e7bf5f3a8296f46543e454d189723::" providerId="AD" clId="Web-{F86EBE76-DC77-13D3-620E-907575ACF564}" dt="2022-05-17T20:09:41.016" v="21"/>
          <ac:spMkLst>
            <pc:docMk/>
            <pc:sldMk cId="0" sldId="260"/>
            <ac:spMk id="3" creationId="{6A449E5C-C94B-E7E3-DD9D-BA9494C784C4}"/>
          </ac:spMkLst>
        </pc:spChg>
        <pc:spChg chg="add mod">
          <ac:chgData name="Guest User" userId="S::urn:spo:anon#e82dcc8586198504b86a1bccc0affe95924e7bf5f3a8296f46543e454d189723::" providerId="AD" clId="Web-{F86EBE76-DC77-13D3-620E-907575ACF564}" dt="2022-05-17T21:03:53.069" v="300" actId="20577"/>
          <ac:spMkLst>
            <pc:docMk/>
            <pc:sldMk cId="0" sldId="260"/>
            <ac:spMk id="4" creationId="{6AE56032-1154-67A2-63DC-24150E6ACF57}"/>
          </ac:spMkLst>
        </pc:spChg>
        <pc:spChg chg="add mod">
          <ac:chgData name="Guest User" userId="S::urn:spo:anon#e82dcc8586198504b86a1bccc0affe95924e7bf5f3a8296f46543e454d189723::" providerId="AD" clId="Web-{F86EBE76-DC77-13D3-620E-907575ACF564}" dt="2022-05-17T21:04:23.320" v="308" actId="1076"/>
          <ac:spMkLst>
            <pc:docMk/>
            <pc:sldMk cId="0" sldId="260"/>
            <ac:spMk id="5" creationId="{0BFA54F1-3868-1A5B-5ED9-E753834EBF08}"/>
          </ac:spMkLst>
        </pc:spChg>
        <pc:spChg chg="add mod">
          <ac:chgData name="Guest User" userId="S::urn:spo:anon#e82dcc8586198504b86a1bccc0affe95924e7bf5f3a8296f46543e454d189723::" providerId="AD" clId="Web-{F86EBE76-DC77-13D3-620E-907575ACF564}" dt="2022-05-17T21:03:57.101" v="301" actId="20577"/>
          <ac:spMkLst>
            <pc:docMk/>
            <pc:sldMk cId="0" sldId="260"/>
            <ac:spMk id="6" creationId="{5723964C-70E9-0407-C5A3-FEDB4C7CEC15}"/>
          </ac:spMkLst>
        </pc:spChg>
        <pc:spChg chg="add mod">
          <ac:chgData name="Guest User" userId="S::urn:spo:anon#e82dcc8586198504b86a1bccc0affe95924e7bf5f3a8296f46543e454d189723::" providerId="AD" clId="Web-{F86EBE76-DC77-13D3-620E-907575ACF564}" dt="2022-05-17T21:04:17.163" v="307" actId="20577"/>
          <ac:spMkLst>
            <pc:docMk/>
            <pc:sldMk cId="0" sldId="260"/>
            <ac:spMk id="7" creationId="{DE8FE122-B586-14AB-F7C3-402D8098B57D}"/>
          </ac:spMkLst>
        </pc:spChg>
        <pc:spChg chg="add mod">
          <ac:chgData name="Guest User" userId="S::urn:spo:anon#e82dcc8586198504b86a1bccc0affe95924e7bf5f3a8296f46543e454d189723::" providerId="AD" clId="Web-{F86EBE76-DC77-13D3-620E-907575ACF564}" dt="2022-05-17T21:04:12.804" v="306" actId="20577"/>
          <ac:spMkLst>
            <pc:docMk/>
            <pc:sldMk cId="0" sldId="260"/>
            <ac:spMk id="8" creationId="{A2D5752D-BF7E-5607-AA06-34563E67964D}"/>
          </ac:spMkLst>
        </pc:spChg>
        <pc:spChg chg="add mod">
          <ac:chgData name="Guest User" userId="S::urn:spo:anon#e82dcc8586198504b86a1bccc0affe95924e7bf5f3a8296f46543e454d189723::" providerId="AD" clId="Web-{F86EBE76-DC77-13D3-620E-907575ACF564}" dt="2022-05-17T21:04:05.538" v="303" actId="20577"/>
          <ac:spMkLst>
            <pc:docMk/>
            <pc:sldMk cId="0" sldId="260"/>
            <ac:spMk id="9" creationId="{34EAF68C-AFEA-F8EE-43CE-D1F9A959CFE0}"/>
          </ac:spMkLst>
        </pc:spChg>
        <pc:spChg chg="add mod">
          <ac:chgData name="Guest User" userId="S::urn:spo:anon#e82dcc8586198504b86a1bccc0affe95924e7bf5f3a8296f46543e454d189723::" providerId="AD" clId="Web-{F86EBE76-DC77-13D3-620E-907575ACF564}" dt="2022-05-17T21:04:01.429" v="302" actId="20577"/>
          <ac:spMkLst>
            <pc:docMk/>
            <pc:sldMk cId="0" sldId="260"/>
            <ac:spMk id="10" creationId="{D3519C64-DE7E-2914-C5CD-1A1A74331C53}"/>
          </ac:spMkLst>
        </pc:spChg>
        <pc:picChg chg="add del mod">
          <ac:chgData name="Guest User" userId="S::urn:spo:anon#e82dcc8586198504b86a1bccc0affe95924e7bf5f3a8296f46543e454d189723::" providerId="AD" clId="Web-{F86EBE76-DC77-13D3-620E-907575ACF564}" dt="2022-05-17T20:20:04.646" v="96"/>
          <ac:picMkLst>
            <pc:docMk/>
            <pc:sldMk cId="0" sldId="260"/>
            <ac:picMk id="2" creationId="{561A07BE-5A7A-471B-8D09-3640BC18B8E2}"/>
          </ac:picMkLst>
        </pc:picChg>
        <pc:picChg chg="add mod ord">
          <ac:chgData name="Guest User" userId="S::urn:spo:anon#e82dcc8586198504b86a1bccc0affe95924e7bf5f3a8296f46543e454d189723::" providerId="AD" clId="Web-{F86EBE76-DC77-13D3-620E-907575ACF564}" dt="2022-05-17T20:21:05.583" v="105" actId="1076"/>
          <ac:picMkLst>
            <pc:docMk/>
            <pc:sldMk cId="0" sldId="260"/>
            <ac:picMk id="11" creationId="{37AB38F4-5481-A42B-1DDF-6FEB9F9F9B09}"/>
          </ac:picMkLst>
        </pc:picChg>
        <pc:picChg chg="del">
          <ac:chgData name="Guest User" userId="S::urn:spo:anon#e82dcc8586198504b86a1bccc0affe95924e7bf5f3a8296f46543e454d189723::" providerId="AD" clId="Web-{F86EBE76-DC77-13D3-620E-907575ACF564}" dt="2022-05-17T20:07:59.672" v="1"/>
          <ac:picMkLst>
            <pc:docMk/>
            <pc:sldMk cId="0" sldId="260"/>
            <ac:picMk id="126" creationId="{00000000-0000-0000-0000-000000000000}"/>
          </ac:picMkLst>
        </pc:picChg>
      </pc:sldChg>
      <pc:sldChg chg="add del replId">
        <pc:chgData name="Guest User" userId="S::urn:spo:anon#e82dcc8586198504b86a1bccc0affe95924e7bf5f3a8296f46543e454d189723::" providerId="AD" clId="Web-{F86EBE76-DC77-13D3-620E-907575ACF564}" dt="2022-05-17T21:04:38.492" v="309"/>
        <pc:sldMkLst>
          <pc:docMk/>
          <pc:sldMk cId="3928664462" sldId="281"/>
        </pc:sldMkLst>
      </pc:sldChg>
    </pc:docChg>
  </pc:docChgLst>
  <pc:docChgLst>
    <pc:chgData name="Guest User" userId="S::urn:spo:anon#e82dcc8586198504b86a1bccc0affe95924e7bf5f3a8296f46543e454d189723::" providerId="AD" clId="Web-{FFBA9A72-0673-2781-37EC-52864C226D7F}"/>
    <pc:docChg chg="modSld">
      <pc:chgData name="Guest User" userId="S::urn:spo:anon#e82dcc8586198504b86a1bccc0affe95924e7bf5f3a8296f46543e454d189723::" providerId="AD" clId="Web-{FFBA9A72-0673-2781-37EC-52864C226D7F}" dt="2022-05-17T20:00:15.304" v="0" actId="14100"/>
      <pc:docMkLst>
        <pc:docMk/>
      </pc:docMkLst>
      <pc:sldChg chg="modSp">
        <pc:chgData name="Guest User" userId="S::urn:spo:anon#e82dcc8586198504b86a1bccc0affe95924e7bf5f3a8296f46543e454d189723::" providerId="AD" clId="Web-{FFBA9A72-0673-2781-37EC-52864C226D7F}" dt="2022-05-17T20:00:15.304" v="0" actId="14100"/>
        <pc:sldMkLst>
          <pc:docMk/>
          <pc:sldMk cId="0" sldId="260"/>
        </pc:sldMkLst>
        <pc:picChg chg="mod">
          <ac:chgData name="Guest User" userId="S::urn:spo:anon#e82dcc8586198504b86a1bccc0affe95924e7bf5f3a8296f46543e454d189723::" providerId="AD" clId="Web-{FFBA9A72-0673-2781-37EC-52864C226D7F}" dt="2022-05-17T20:00:15.304" v="0" actId="14100"/>
          <ac:picMkLst>
            <pc:docMk/>
            <pc:sldMk cId="0" sldId="260"/>
            <ac:picMk id="126" creationId="{00000000-0000-0000-0000-000000000000}"/>
          </ac:picMkLst>
        </pc:picChg>
      </pc:sldChg>
    </pc:docChg>
  </pc:docChgLst>
  <pc:docChgLst>
    <pc:chgData name="Guest User" userId="S::urn:spo:anon#e82dcc8586198504b86a1bccc0affe95924e7bf5f3a8296f46543e454d189723::" providerId="AD" clId="Web-{6B6197F0-4795-1BF6-618B-A1D8E64411FC}"/>
    <pc:docChg chg="modSld">
      <pc:chgData name="Guest User" userId="S::urn:spo:anon#e82dcc8586198504b86a1bccc0affe95924e7bf5f3a8296f46543e454d189723::" providerId="AD" clId="Web-{6B6197F0-4795-1BF6-618B-A1D8E64411FC}" dt="2022-05-17T17:58:24.519" v="7" actId="1076"/>
      <pc:docMkLst>
        <pc:docMk/>
      </pc:docMkLst>
      <pc:sldChg chg="modSp">
        <pc:chgData name="Guest User" userId="S::urn:spo:anon#e82dcc8586198504b86a1bccc0affe95924e7bf5f3a8296f46543e454d189723::" providerId="AD" clId="Web-{6B6197F0-4795-1BF6-618B-A1D8E64411FC}" dt="2022-05-17T17:58:24.519" v="7" actId="1076"/>
        <pc:sldMkLst>
          <pc:docMk/>
          <pc:sldMk cId="0" sldId="280"/>
        </pc:sldMkLst>
        <pc:spChg chg="mod">
          <ac:chgData name="Guest User" userId="S::urn:spo:anon#e82dcc8586198504b86a1bccc0affe95924e7bf5f3a8296f46543e454d189723::" providerId="AD" clId="Web-{6B6197F0-4795-1BF6-618B-A1D8E64411FC}" dt="2022-05-17T17:58:09.347" v="5" actId="1076"/>
          <ac:spMkLst>
            <pc:docMk/>
            <pc:sldMk cId="0" sldId="280"/>
            <ac:spMk id="477" creationId="{00000000-0000-0000-0000-000000000000}"/>
          </ac:spMkLst>
        </pc:spChg>
        <pc:spChg chg="mod">
          <ac:chgData name="Guest User" userId="S::urn:spo:anon#e82dcc8586198504b86a1bccc0affe95924e7bf5f3a8296f46543e454d189723::" providerId="AD" clId="Web-{6B6197F0-4795-1BF6-618B-A1D8E64411FC}" dt="2022-05-17T17:57:45.659" v="2" actId="1076"/>
          <ac:spMkLst>
            <pc:docMk/>
            <pc:sldMk cId="0" sldId="280"/>
            <ac:spMk id="479" creationId="{00000000-0000-0000-0000-000000000000}"/>
          </ac:spMkLst>
        </pc:spChg>
        <pc:spChg chg="mod">
          <ac:chgData name="Guest User" userId="S::urn:spo:anon#e82dcc8586198504b86a1bccc0affe95924e7bf5f3a8296f46543e454d189723::" providerId="AD" clId="Web-{6B6197F0-4795-1BF6-618B-A1D8E64411FC}" dt="2022-05-17T17:57:45.674" v="3" actId="1076"/>
          <ac:spMkLst>
            <pc:docMk/>
            <pc:sldMk cId="0" sldId="280"/>
            <ac:spMk id="480" creationId="{00000000-0000-0000-0000-000000000000}"/>
          </ac:spMkLst>
        </pc:spChg>
        <pc:cxnChg chg="mod">
          <ac:chgData name="Guest User" userId="S::urn:spo:anon#e82dcc8586198504b86a1bccc0affe95924e7bf5f3a8296f46543e454d189723::" providerId="AD" clId="Web-{6B6197F0-4795-1BF6-618B-A1D8E64411FC}" dt="2022-05-17T17:58:24.519" v="7" actId="1076"/>
          <ac:cxnSpMkLst>
            <pc:docMk/>
            <pc:sldMk cId="0" sldId="280"/>
            <ac:cxnSpMk id="481" creationId="{00000000-0000-0000-0000-000000000000}"/>
          </ac:cxnSpMkLst>
        </pc:cxn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'Presentaton Charts'!$E$42</c:f>
              <c:strCache>
                <c:ptCount val="1"/>
                <c:pt idx="0">
                  <c:v>Sales Volume</c:v>
                </c:pt>
              </c:strCache>
            </c:strRef>
          </c:tx>
          <c:spPr>
            <a:solidFill>
              <a:srgbClr val="2A754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rgbClr val="2A7546"/>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'Presentaton Charts'!$F$38:$J$38</c:f>
              <c:strCache>
                <c:ptCount val="5"/>
                <c:pt idx="0">
                  <c:v>F2021</c:v>
                </c:pt>
                <c:pt idx="1">
                  <c:v>F2022</c:v>
                </c:pt>
                <c:pt idx="2">
                  <c:v>F2023</c:v>
                </c:pt>
                <c:pt idx="3">
                  <c:v>F2024</c:v>
                </c:pt>
                <c:pt idx="4">
                  <c:v>F2025</c:v>
                </c:pt>
              </c:strCache>
            </c:strRef>
          </c:cat>
          <c:val>
            <c:numRef>
              <c:f>'Presentaton Charts'!$F$42:$J$42</c:f>
              <c:numCache>
                <c:formatCode>_(* #,##0_);_(* \(#,##0\);_(* "-"??_);_(@_)</c:formatCode>
                <c:ptCount val="5"/>
                <c:pt idx="0">
                  <c:v>42819</c:v>
                </c:pt>
                <c:pt idx="1">
                  <c:v>51300</c:v>
                </c:pt>
                <c:pt idx="2">
                  <c:v>83000</c:v>
                </c:pt>
                <c:pt idx="3">
                  <c:v>127000</c:v>
                </c:pt>
                <c:pt idx="4" formatCode="#,##0">
                  <c:v>227000</c:v>
                </c:pt>
              </c:numCache>
            </c:numRef>
          </c:val>
          <c:extLst>
            <c:ext xmlns:c16="http://schemas.microsoft.com/office/drawing/2014/chart" uri="{C3380CC4-5D6E-409C-BE32-E72D297353CC}">
              <c16:uniqueId val="{00000000-96BB-4A76-8D0F-99995E572B0E}"/>
            </c:ext>
          </c:extLst>
        </c:ser>
        <c:dLbls>
          <c:showLegendKey val="0"/>
          <c:showVal val="0"/>
          <c:showCatName val="0"/>
          <c:showSerName val="0"/>
          <c:showPercent val="0"/>
          <c:showBubbleSize val="0"/>
        </c:dLbls>
        <c:gapWidth val="219"/>
        <c:overlap val="-27"/>
        <c:axId val="480866280"/>
        <c:axId val="480865104"/>
      </c:barChart>
      <c:catAx>
        <c:axId val="480866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865104"/>
        <c:crosses val="autoZero"/>
        <c:auto val="1"/>
        <c:lblAlgn val="ctr"/>
        <c:lblOffset val="100"/>
        <c:noMultiLvlLbl val="0"/>
      </c:catAx>
      <c:valAx>
        <c:axId val="480865104"/>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866280"/>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 name="Google Shape;6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 name="Google Shape;7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4" name="Google Shape;8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1286659dbe5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g1286659dbe5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12827e025b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8" name="Google Shape;118;g12827e025b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1" name="Google Shape;3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1286659dbe5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g1286659dbe5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6180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1290d457d1c_1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g1290d457d1c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8" name="Google Shape;16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1290d457d1c_1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9" name="Google Shape;199;g1290d457d1c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9" name="Google Shape;20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5" name="Google Shape;23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1290d457d1c_1_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1" name="Google Shape;271;g1290d457d1c_1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1286659dbe5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4" name="Google Shape;294;g1286659dbe5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1290d457d1c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4" name="Google Shape;314;g1290d457d1c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1286659dbe5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4" name="Google Shape;324;g1286659dbe5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1286659dbe5_0_3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8" name="Google Shape;338;g1286659dbe5_0_3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4" name="Google Shape;35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1286659dbe5_0_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1" name="Google Shape;371;g1286659dbe5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0" name="Google Shape;41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1" name="Google Shape;42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12827e025bd_0_84:notes"/>
          <p:cNvSpPr txBox="1">
            <a:spLocks noGrp="1"/>
          </p:cNvSpPr>
          <p:nvPr>
            <p:ph type="body" idx="1"/>
          </p:nvPr>
        </p:nvSpPr>
        <p:spPr>
          <a:xfrm>
            <a:off x="685800" y="4400551"/>
            <a:ext cx="5486400" cy="36003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2" name="Google Shape;432;g12827e025bd_0_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12827e025bd_0_3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1" name="Google Shape;451;g12827e025bd_0_3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9" name="Google Shape;469;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6"/>
        <p:cNvGrpSpPr/>
        <p:nvPr/>
      </p:nvGrpSpPr>
      <p:grpSpPr>
        <a:xfrm>
          <a:off x="0" y="0"/>
          <a:ext cx="0" cy="0"/>
          <a:chOff x="0" y="0"/>
          <a:chExt cx="0" cy="0"/>
        </a:xfrm>
      </p:grpSpPr>
      <p:sp>
        <p:nvSpPr>
          <p:cNvPr id="7" name="Google Shape;7;p36"/>
          <p:cNvSpPr>
            <a:spLocks noGrp="1"/>
          </p:cNvSpPr>
          <p:nvPr>
            <p:ph type="pic" idx="2"/>
          </p:nvPr>
        </p:nvSpPr>
        <p:spPr>
          <a:xfrm>
            <a:off x="0" y="0"/>
            <a:ext cx="12192000" cy="6858000"/>
          </a:xfrm>
          <a:prstGeom prst="rect">
            <a:avLst/>
          </a:prstGeom>
          <a:solidFill>
            <a:srgbClr val="F2F2F2"/>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_Custom Layout">
  <p:cSld name="2_Custom Layout">
    <p:spTree>
      <p:nvGrpSpPr>
        <p:cNvPr id="1" name="Shape 8"/>
        <p:cNvGrpSpPr/>
        <p:nvPr/>
      </p:nvGrpSpPr>
      <p:grpSpPr>
        <a:xfrm>
          <a:off x="0" y="0"/>
          <a:ext cx="0" cy="0"/>
          <a:chOff x="0" y="0"/>
          <a:chExt cx="0" cy="0"/>
        </a:xfrm>
      </p:grpSpPr>
      <p:sp>
        <p:nvSpPr>
          <p:cNvPr id="9" name="Google Shape;9;p37"/>
          <p:cNvSpPr>
            <a:spLocks noGrp="1"/>
          </p:cNvSpPr>
          <p:nvPr>
            <p:ph type="pic" idx="2"/>
          </p:nvPr>
        </p:nvSpPr>
        <p:spPr>
          <a:xfrm>
            <a:off x="6870700" y="1109663"/>
            <a:ext cx="4143375" cy="4846637"/>
          </a:xfrm>
          <a:prstGeom prst="rect">
            <a:avLst/>
          </a:prstGeom>
          <a:solidFill>
            <a:srgbClr val="F2F2F2"/>
          </a:solid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8_Custom Layout">
  <p:cSld name="8_Custom Layout">
    <p:spTree>
      <p:nvGrpSpPr>
        <p:cNvPr id="1" name="Shape 10"/>
        <p:cNvGrpSpPr/>
        <p:nvPr/>
      </p:nvGrpSpPr>
      <p:grpSpPr>
        <a:xfrm>
          <a:off x="0" y="0"/>
          <a:ext cx="0" cy="0"/>
          <a:chOff x="0" y="0"/>
          <a:chExt cx="0" cy="0"/>
        </a:xfrm>
      </p:grpSpPr>
      <p:sp>
        <p:nvSpPr>
          <p:cNvPr id="11" name="Google Shape;11;p39"/>
          <p:cNvSpPr>
            <a:spLocks noGrp="1"/>
          </p:cNvSpPr>
          <p:nvPr>
            <p:ph type="pic" idx="2"/>
          </p:nvPr>
        </p:nvSpPr>
        <p:spPr>
          <a:xfrm>
            <a:off x="5557838" y="1336675"/>
            <a:ext cx="3633787" cy="4633913"/>
          </a:xfrm>
          <a:prstGeom prst="rect">
            <a:avLst/>
          </a:prstGeom>
          <a:solidFill>
            <a:srgbClr val="F2F2F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12"/>
        <p:cNvGrpSpPr/>
        <p:nvPr/>
      </p:nvGrpSpPr>
      <p:grpSpPr>
        <a:xfrm>
          <a:off x="0" y="0"/>
          <a:ext cx="0" cy="0"/>
          <a:chOff x="0" y="0"/>
          <a:chExt cx="0" cy="0"/>
        </a:xfrm>
      </p:grpSpPr>
      <p:sp>
        <p:nvSpPr>
          <p:cNvPr id="13" name="Google Shape;13;p38"/>
          <p:cNvSpPr>
            <a:spLocks noGrp="1"/>
          </p:cNvSpPr>
          <p:nvPr>
            <p:ph type="pic" idx="2"/>
          </p:nvPr>
        </p:nvSpPr>
        <p:spPr>
          <a:xfrm>
            <a:off x="8016875" y="0"/>
            <a:ext cx="4175125" cy="6858000"/>
          </a:xfrm>
          <a:prstGeom prst="rect">
            <a:avLst/>
          </a:prstGeom>
          <a:solidFill>
            <a:srgbClr val="F2F2F2"/>
          </a:solid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5_Custom Layout">
  <p:cSld name="5_Custom Layout">
    <p:spTree>
      <p:nvGrpSpPr>
        <p:cNvPr id="1" name="Shape 14"/>
        <p:cNvGrpSpPr/>
        <p:nvPr/>
      </p:nvGrpSpPr>
      <p:grpSpPr>
        <a:xfrm>
          <a:off x="0" y="0"/>
          <a:ext cx="0" cy="0"/>
          <a:chOff x="0" y="0"/>
          <a:chExt cx="0" cy="0"/>
        </a:xfrm>
      </p:grpSpPr>
      <p:sp>
        <p:nvSpPr>
          <p:cNvPr id="15" name="Google Shape;15;p41"/>
          <p:cNvSpPr>
            <a:spLocks noGrp="1"/>
          </p:cNvSpPr>
          <p:nvPr>
            <p:ph type="pic" idx="2"/>
          </p:nvPr>
        </p:nvSpPr>
        <p:spPr>
          <a:xfrm>
            <a:off x="5100638" y="1127124"/>
            <a:ext cx="1957387" cy="3578039"/>
          </a:xfrm>
          <a:prstGeom prst="rect">
            <a:avLst/>
          </a:prstGeom>
          <a:solidFill>
            <a:srgbClr val="F2F2F2"/>
          </a:solidFill>
          <a:ln>
            <a:noFill/>
          </a:ln>
        </p:spPr>
      </p:sp>
      <p:sp>
        <p:nvSpPr>
          <p:cNvPr id="16" name="Google Shape;16;p41"/>
          <p:cNvSpPr>
            <a:spLocks noGrp="1"/>
          </p:cNvSpPr>
          <p:nvPr>
            <p:ph type="pic" idx="3"/>
          </p:nvPr>
        </p:nvSpPr>
        <p:spPr>
          <a:xfrm>
            <a:off x="7213601" y="1127123"/>
            <a:ext cx="1957387" cy="3578039"/>
          </a:xfrm>
          <a:prstGeom prst="rect">
            <a:avLst/>
          </a:prstGeom>
          <a:solidFill>
            <a:srgbClr val="F2F2F2"/>
          </a:solidFill>
          <a:ln>
            <a:noFill/>
          </a:ln>
        </p:spPr>
      </p:sp>
      <p:sp>
        <p:nvSpPr>
          <p:cNvPr id="17" name="Google Shape;17;p41"/>
          <p:cNvSpPr>
            <a:spLocks noGrp="1"/>
          </p:cNvSpPr>
          <p:nvPr>
            <p:ph type="pic" idx="4"/>
          </p:nvPr>
        </p:nvSpPr>
        <p:spPr>
          <a:xfrm>
            <a:off x="9326563" y="1127122"/>
            <a:ext cx="1957387" cy="3578039"/>
          </a:xfrm>
          <a:prstGeom prst="rect">
            <a:avLst/>
          </a:prstGeom>
          <a:solidFill>
            <a:srgbClr val="F2F2F2"/>
          </a:solid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_Custom Layout">
  <p:cSld name="11_Custom Layout">
    <p:spTree>
      <p:nvGrpSpPr>
        <p:cNvPr id="1" name="Shape 18"/>
        <p:cNvGrpSpPr/>
        <p:nvPr/>
      </p:nvGrpSpPr>
      <p:grpSpPr>
        <a:xfrm>
          <a:off x="0" y="0"/>
          <a:ext cx="0" cy="0"/>
          <a:chOff x="0" y="0"/>
          <a:chExt cx="0" cy="0"/>
        </a:xfrm>
      </p:grpSpPr>
      <p:sp>
        <p:nvSpPr>
          <p:cNvPr id="19" name="Google Shape;19;p42"/>
          <p:cNvSpPr>
            <a:spLocks noGrp="1"/>
          </p:cNvSpPr>
          <p:nvPr>
            <p:ph type="pic" idx="2"/>
          </p:nvPr>
        </p:nvSpPr>
        <p:spPr>
          <a:xfrm>
            <a:off x="8526463" y="0"/>
            <a:ext cx="3665537" cy="6858000"/>
          </a:xfrm>
          <a:prstGeom prst="rect">
            <a:avLst/>
          </a:prstGeom>
          <a:solidFill>
            <a:srgbClr val="F2F2F2"/>
          </a:solid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6_Custom Layout">
  <p:cSld name="16_Custom Layout">
    <p:spTree>
      <p:nvGrpSpPr>
        <p:cNvPr id="1" name="Shape 20"/>
        <p:cNvGrpSpPr/>
        <p:nvPr/>
      </p:nvGrpSpPr>
      <p:grpSpPr>
        <a:xfrm>
          <a:off x="0" y="0"/>
          <a:ext cx="0" cy="0"/>
          <a:chOff x="0" y="0"/>
          <a:chExt cx="0" cy="0"/>
        </a:xfrm>
      </p:grpSpPr>
      <p:sp>
        <p:nvSpPr>
          <p:cNvPr id="21" name="Google Shape;21;p44"/>
          <p:cNvSpPr>
            <a:spLocks noGrp="1"/>
          </p:cNvSpPr>
          <p:nvPr>
            <p:ph type="pic" idx="2"/>
          </p:nvPr>
        </p:nvSpPr>
        <p:spPr>
          <a:xfrm>
            <a:off x="0" y="0"/>
            <a:ext cx="5138738" cy="6858000"/>
          </a:xfrm>
          <a:prstGeom prst="rect">
            <a:avLst/>
          </a:prstGeom>
          <a:solidFill>
            <a:srgbClr val="F2F2F2"/>
          </a:solid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22"/>
        <p:cNvGrpSpPr/>
        <p:nvPr/>
      </p:nvGrpSpPr>
      <p:grpSpPr>
        <a:xfrm>
          <a:off x="0" y="0"/>
          <a:ext cx="0" cy="0"/>
          <a:chOff x="0" y="0"/>
          <a:chExt cx="0" cy="0"/>
        </a:xfrm>
      </p:grpSpPr>
      <p:sp>
        <p:nvSpPr>
          <p:cNvPr id="23" name="Google Shape;23;p43"/>
          <p:cNvSpPr>
            <a:spLocks noGrp="1"/>
          </p:cNvSpPr>
          <p:nvPr>
            <p:ph type="pic" idx="2"/>
          </p:nvPr>
        </p:nvSpPr>
        <p:spPr>
          <a:xfrm>
            <a:off x="1308100" y="4065588"/>
            <a:ext cx="2187575" cy="1851025"/>
          </a:xfrm>
          <a:prstGeom prst="rect">
            <a:avLst/>
          </a:prstGeom>
          <a:solidFill>
            <a:srgbClr val="F2F2F2"/>
          </a:solidFill>
          <a:ln>
            <a:noFill/>
          </a:ln>
        </p:spPr>
      </p:sp>
      <p:sp>
        <p:nvSpPr>
          <p:cNvPr id="24" name="Google Shape;24;p43"/>
          <p:cNvSpPr>
            <a:spLocks noGrp="1"/>
          </p:cNvSpPr>
          <p:nvPr>
            <p:ph type="pic" idx="3"/>
          </p:nvPr>
        </p:nvSpPr>
        <p:spPr>
          <a:xfrm>
            <a:off x="3670300" y="4065587"/>
            <a:ext cx="2187575" cy="1851025"/>
          </a:xfrm>
          <a:prstGeom prst="rect">
            <a:avLst/>
          </a:prstGeom>
          <a:solidFill>
            <a:srgbClr val="F2F2F2"/>
          </a:solidFill>
          <a:ln>
            <a:noFill/>
          </a:ln>
        </p:spPr>
      </p:sp>
      <p:sp>
        <p:nvSpPr>
          <p:cNvPr id="25" name="Google Shape;25;p43"/>
          <p:cNvSpPr>
            <a:spLocks noGrp="1"/>
          </p:cNvSpPr>
          <p:nvPr>
            <p:ph type="pic" idx="4"/>
          </p:nvPr>
        </p:nvSpPr>
        <p:spPr>
          <a:xfrm>
            <a:off x="6032500" y="4065587"/>
            <a:ext cx="2187575" cy="1851025"/>
          </a:xfrm>
          <a:prstGeom prst="rect">
            <a:avLst/>
          </a:prstGeom>
          <a:solidFill>
            <a:srgbClr val="F2F2F2"/>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g12827e025bd_0_150"/>
          <p:cNvSpPr txBox="1">
            <a:spLocks noGrp="1"/>
          </p:cNvSpPr>
          <p:nvPr>
            <p:ph type="title"/>
          </p:nvPr>
        </p:nvSpPr>
        <p:spPr>
          <a:xfrm>
            <a:off x="642619" y="-52628"/>
            <a:ext cx="10906800" cy="69720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44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8" name="Google Shape;28;g12827e025bd_0_150"/>
          <p:cNvSpPr txBox="1">
            <a:spLocks noGrp="1"/>
          </p:cNvSpPr>
          <p:nvPr>
            <p:ph type="body" idx="1"/>
          </p:nvPr>
        </p:nvSpPr>
        <p:spPr>
          <a:xfrm>
            <a:off x="173062" y="2375026"/>
            <a:ext cx="6075000" cy="1597800"/>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rgbClr val="000000"/>
              </a:buClr>
              <a:buSzPts val="1400"/>
              <a:buFont typeface="Arial"/>
              <a:buNone/>
              <a:defRPr sz="14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9" name="Google Shape;29;g12827e025bd_0_150"/>
          <p:cNvSpPr txBox="1">
            <a:spLocks noGrp="1"/>
          </p:cNvSpPr>
          <p:nvPr>
            <p:ph type="ftr" idx="11"/>
          </p:nvPr>
        </p:nvSpPr>
        <p:spPr>
          <a:xfrm>
            <a:off x="4145280" y="6377940"/>
            <a:ext cx="3901500" cy="342900"/>
          </a:xfrm>
          <a:prstGeom prst="rect">
            <a:avLst/>
          </a:prstGeom>
          <a:noFill/>
          <a:ln>
            <a:noFill/>
          </a:ln>
        </p:spPr>
        <p:txBody>
          <a:bodyPr spcFirstLastPara="1" wrap="square" lIns="0" tIns="0" rIns="0" bIns="0" anchor="t" anchorCtr="0">
            <a:sp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30" name="Google Shape;30;g12827e025bd_0_150"/>
          <p:cNvSpPr txBox="1">
            <a:spLocks noGrp="1"/>
          </p:cNvSpPr>
          <p:nvPr>
            <p:ph type="dt" idx="10"/>
          </p:nvPr>
        </p:nvSpPr>
        <p:spPr>
          <a:xfrm>
            <a:off x="609600" y="6377940"/>
            <a:ext cx="2804100" cy="34290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4_Custom Layout">
  <p:cSld name="4_Custom Layout">
    <p:spTree>
      <p:nvGrpSpPr>
        <p:cNvPr id="1" name="Shape 31"/>
        <p:cNvGrpSpPr/>
        <p:nvPr/>
      </p:nvGrpSpPr>
      <p:grpSpPr>
        <a:xfrm>
          <a:off x="0" y="0"/>
          <a:ext cx="0" cy="0"/>
          <a:chOff x="0" y="0"/>
          <a:chExt cx="0" cy="0"/>
        </a:xfrm>
      </p:grpSpPr>
      <p:sp>
        <p:nvSpPr>
          <p:cNvPr id="32" name="Google Shape;32;p40"/>
          <p:cNvSpPr>
            <a:spLocks noGrp="1"/>
          </p:cNvSpPr>
          <p:nvPr>
            <p:ph type="pic" idx="2"/>
          </p:nvPr>
        </p:nvSpPr>
        <p:spPr>
          <a:xfrm>
            <a:off x="914401" y="3906837"/>
            <a:ext cx="2698750" cy="2174876"/>
          </a:xfrm>
          <a:prstGeom prst="rect">
            <a:avLst/>
          </a:prstGeom>
          <a:solidFill>
            <a:srgbClr val="F2F2F2"/>
          </a:solidFill>
          <a:ln>
            <a:noFill/>
          </a:ln>
        </p:spPr>
      </p:sp>
      <p:sp>
        <p:nvSpPr>
          <p:cNvPr id="33" name="Google Shape;33;p40"/>
          <p:cNvSpPr>
            <a:spLocks noGrp="1"/>
          </p:cNvSpPr>
          <p:nvPr>
            <p:ph type="pic" idx="3"/>
          </p:nvPr>
        </p:nvSpPr>
        <p:spPr>
          <a:xfrm>
            <a:off x="5859462" y="-1"/>
            <a:ext cx="6332537" cy="3044825"/>
          </a:xfrm>
          <a:prstGeom prst="rect">
            <a:avLst/>
          </a:prstGeom>
          <a:solidFill>
            <a:srgbClr val="F2F2F2"/>
          </a:solidFill>
          <a:ln>
            <a:no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3_Custom Layout">
  <p:cSld name="13_Custom Layout">
    <p:spTree>
      <p:nvGrpSpPr>
        <p:cNvPr id="1" name="Shape 34"/>
        <p:cNvGrpSpPr/>
        <p:nvPr/>
      </p:nvGrpSpPr>
      <p:grpSpPr>
        <a:xfrm>
          <a:off x="0" y="0"/>
          <a:ext cx="0" cy="0"/>
          <a:chOff x="0" y="0"/>
          <a:chExt cx="0" cy="0"/>
        </a:xfrm>
      </p:grpSpPr>
      <p:sp>
        <p:nvSpPr>
          <p:cNvPr id="35" name="Google Shape;35;p45"/>
          <p:cNvSpPr>
            <a:spLocks noGrp="1"/>
          </p:cNvSpPr>
          <p:nvPr>
            <p:ph type="pic" idx="2"/>
          </p:nvPr>
        </p:nvSpPr>
        <p:spPr>
          <a:xfrm>
            <a:off x="1627187" y="1741488"/>
            <a:ext cx="2657475" cy="3300412"/>
          </a:xfrm>
          <a:prstGeom prst="rect">
            <a:avLst/>
          </a:prstGeom>
          <a:solidFill>
            <a:srgbClr val="F2F2F2"/>
          </a:solidFill>
          <a:ln>
            <a:noFill/>
          </a:ln>
        </p:spPr>
      </p:sp>
      <p:sp>
        <p:nvSpPr>
          <p:cNvPr id="36" name="Google Shape;36;p45"/>
          <p:cNvSpPr>
            <a:spLocks noGrp="1"/>
          </p:cNvSpPr>
          <p:nvPr>
            <p:ph type="pic" idx="3"/>
          </p:nvPr>
        </p:nvSpPr>
        <p:spPr>
          <a:xfrm>
            <a:off x="4765674" y="1741488"/>
            <a:ext cx="2657475" cy="3300412"/>
          </a:xfrm>
          <a:prstGeom prst="rect">
            <a:avLst/>
          </a:prstGeom>
          <a:solidFill>
            <a:srgbClr val="F2F2F2"/>
          </a:solidFill>
          <a:ln>
            <a:noFill/>
          </a:ln>
        </p:spPr>
      </p:sp>
      <p:sp>
        <p:nvSpPr>
          <p:cNvPr id="37" name="Google Shape;37;p45"/>
          <p:cNvSpPr>
            <a:spLocks noGrp="1"/>
          </p:cNvSpPr>
          <p:nvPr>
            <p:ph type="pic" idx="4"/>
          </p:nvPr>
        </p:nvSpPr>
        <p:spPr>
          <a:xfrm>
            <a:off x="7907337" y="1741488"/>
            <a:ext cx="2657475" cy="3300412"/>
          </a:xfrm>
          <a:prstGeom prst="rect">
            <a:avLst/>
          </a:prstGeom>
          <a:solidFill>
            <a:srgbClr val="F2F2F2"/>
          </a:solidFill>
          <a:ln>
            <a:no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6_Custom Layout">
  <p:cSld name="6_Custom Layout">
    <p:spTree>
      <p:nvGrpSpPr>
        <p:cNvPr id="1" name="Shape 38"/>
        <p:cNvGrpSpPr/>
        <p:nvPr/>
      </p:nvGrpSpPr>
      <p:grpSpPr>
        <a:xfrm>
          <a:off x="0" y="0"/>
          <a:ext cx="0" cy="0"/>
          <a:chOff x="0" y="0"/>
          <a:chExt cx="0" cy="0"/>
        </a:xfrm>
      </p:grpSpPr>
      <p:sp>
        <p:nvSpPr>
          <p:cNvPr id="39" name="Google Shape;39;p46"/>
          <p:cNvSpPr>
            <a:spLocks noGrp="1"/>
          </p:cNvSpPr>
          <p:nvPr>
            <p:ph type="pic" idx="2"/>
          </p:nvPr>
        </p:nvSpPr>
        <p:spPr>
          <a:xfrm>
            <a:off x="2538413" y="0"/>
            <a:ext cx="4368800" cy="6858000"/>
          </a:xfrm>
          <a:prstGeom prst="rect">
            <a:avLst/>
          </a:prstGeom>
          <a:solidFill>
            <a:srgbClr val="F2F2F2"/>
          </a:solidFill>
          <a:ln>
            <a:noFill/>
          </a:ln>
        </p:spPr>
      </p:sp>
      <p:sp>
        <p:nvSpPr>
          <p:cNvPr id="40" name="Google Shape;40;p46"/>
          <p:cNvSpPr>
            <a:spLocks noGrp="1"/>
          </p:cNvSpPr>
          <p:nvPr>
            <p:ph type="pic" idx="3"/>
          </p:nvPr>
        </p:nvSpPr>
        <p:spPr>
          <a:xfrm>
            <a:off x="914400" y="1606550"/>
            <a:ext cx="3862387" cy="2816225"/>
          </a:xfrm>
          <a:prstGeom prst="rect">
            <a:avLst/>
          </a:prstGeom>
          <a:solidFill>
            <a:srgbClr val="F2F2F2"/>
          </a:solid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7_Custom Layout">
  <p:cSld name="7_Custom Layout">
    <p:spTree>
      <p:nvGrpSpPr>
        <p:cNvPr id="1" name="Shape 41"/>
        <p:cNvGrpSpPr/>
        <p:nvPr/>
      </p:nvGrpSpPr>
      <p:grpSpPr>
        <a:xfrm>
          <a:off x="0" y="0"/>
          <a:ext cx="0" cy="0"/>
          <a:chOff x="0" y="0"/>
          <a:chExt cx="0" cy="0"/>
        </a:xfrm>
      </p:grpSpPr>
      <p:sp>
        <p:nvSpPr>
          <p:cNvPr id="42" name="Google Shape;42;p47"/>
          <p:cNvSpPr>
            <a:spLocks noGrp="1"/>
          </p:cNvSpPr>
          <p:nvPr>
            <p:ph type="pic" idx="2"/>
          </p:nvPr>
        </p:nvSpPr>
        <p:spPr>
          <a:xfrm>
            <a:off x="0" y="0"/>
            <a:ext cx="12192000" cy="3429000"/>
          </a:xfrm>
          <a:prstGeom prst="rect">
            <a:avLst/>
          </a:prstGeom>
          <a:solidFill>
            <a:srgbClr val="F2F2F2"/>
          </a:solid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10_Custom Layout">
  <p:cSld name="10_Custom Layout">
    <p:spTree>
      <p:nvGrpSpPr>
        <p:cNvPr id="1" name="Shape 43"/>
        <p:cNvGrpSpPr/>
        <p:nvPr/>
      </p:nvGrpSpPr>
      <p:grpSpPr>
        <a:xfrm>
          <a:off x="0" y="0"/>
          <a:ext cx="0" cy="0"/>
          <a:chOff x="0" y="0"/>
          <a:chExt cx="0" cy="0"/>
        </a:xfrm>
      </p:grpSpPr>
      <p:sp>
        <p:nvSpPr>
          <p:cNvPr id="44" name="Google Shape;44;p48"/>
          <p:cNvSpPr>
            <a:spLocks noGrp="1"/>
          </p:cNvSpPr>
          <p:nvPr>
            <p:ph type="pic" idx="2"/>
          </p:nvPr>
        </p:nvSpPr>
        <p:spPr>
          <a:xfrm>
            <a:off x="3756025" y="1384300"/>
            <a:ext cx="3141663" cy="4730750"/>
          </a:xfrm>
          <a:prstGeom prst="rect">
            <a:avLst/>
          </a:prstGeom>
          <a:solidFill>
            <a:srgbClr val="F2F2F2"/>
          </a:solid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2_Custom Layout">
  <p:cSld name="12_Custom Layout">
    <p:spTree>
      <p:nvGrpSpPr>
        <p:cNvPr id="1" name="Shape 45"/>
        <p:cNvGrpSpPr/>
        <p:nvPr/>
      </p:nvGrpSpPr>
      <p:grpSpPr>
        <a:xfrm>
          <a:off x="0" y="0"/>
          <a:ext cx="0" cy="0"/>
          <a:chOff x="0" y="0"/>
          <a:chExt cx="0" cy="0"/>
        </a:xfrm>
      </p:grpSpPr>
      <p:sp>
        <p:nvSpPr>
          <p:cNvPr id="46" name="Google Shape;46;p49"/>
          <p:cNvSpPr>
            <a:spLocks noGrp="1"/>
          </p:cNvSpPr>
          <p:nvPr>
            <p:ph type="pic" idx="2"/>
          </p:nvPr>
        </p:nvSpPr>
        <p:spPr>
          <a:xfrm>
            <a:off x="949325" y="1619250"/>
            <a:ext cx="5146675" cy="4419600"/>
          </a:xfrm>
          <a:prstGeom prst="rect">
            <a:avLst/>
          </a:prstGeom>
          <a:solidFill>
            <a:srgbClr val="F2F2F2"/>
          </a:solid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4_Custom Layout">
  <p:cSld name="14_Custom Layout">
    <p:spTree>
      <p:nvGrpSpPr>
        <p:cNvPr id="1" name="Shape 47"/>
        <p:cNvGrpSpPr/>
        <p:nvPr/>
      </p:nvGrpSpPr>
      <p:grpSpPr>
        <a:xfrm>
          <a:off x="0" y="0"/>
          <a:ext cx="0" cy="0"/>
          <a:chOff x="0" y="0"/>
          <a:chExt cx="0" cy="0"/>
        </a:xfrm>
      </p:grpSpPr>
      <p:sp>
        <p:nvSpPr>
          <p:cNvPr id="48" name="Google Shape;48;p50"/>
          <p:cNvSpPr>
            <a:spLocks noGrp="1"/>
          </p:cNvSpPr>
          <p:nvPr>
            <p:ph type="pic" idx="2"/>
          </p:nvPr>
        </p:nvSpPr>
        <p:spPr>
          <a:xfrm>
            <a:off x="2670175" y="787400"/>
            <a:ext cx="8478838" cy="4948238"/>
          </a:xfrm>
          <a:prstGeom prst="rect">
            <a:avLst/>
          </a:prstGeom>
          <a:solidFill>
            <a:srgbClr val="F2F2F2"/>
          </a:solid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5_Custom Layout">
  <p:cSld name="15_Custom Layout">
    <p:spTree>
      <p:nvGrpSpPr>
        <p:cNvPr id="1" name="Shape 49"/>
        <p:cNvGrpSpPr/>
        <p:nvPr/>
      </p:nvGrpSpPr>
      <p:grpSpPr>
        <a:xfrm>
          <a:off x="0" y="0"/>
          <a:ext cx="0" cy="0"/>
          <a:chOff x="0" y="0"/>
          <a:chExt cx="0" cy="0"/>
        </a:xfrm>
      </p:grpSpPr>
      <p:sp>
        <p:nvSpPr>
          <p:cNvPr id="50" name="Google Shape;50;p51"/>
          <p:cNvSpPr>
            <a:spLocks noGrp="1"/>
          </p:cNvSpPr>
          <p:nvPr>
            <p:ph type="pic" idx="2"/>
          </p:nvPr>
        </p:nvSpPr>
        <p:spPr>
          <a:xfrm>
            <a:off x="0" y="3663950"/>
            <a:ext cx="12192000" cy="3194050"/>
          </a:xfrm>
          <a:prstGeom prst="rect">
            <a:avLst/>
          </a:prstGeom>
          <a:solidFill>
            <a:srgbClr val="F2F2F2"/>
          </a:solidFill>
          <a:ln>
            <a:no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7_Custom Layout">
  <p:cSld name="17_Custom Layout">
    <p:spTree>
      <p:nvGrpSpPr>
        <p:cNvPr id="1" name="Shape 51"/>
        <p:cNvGrpSpPr/>
        <p:nvPr/>
      </p:nvGrpSpPr>
      <p:grpSpPr>
        <a:xfrm>
          <a:off x="0" y="0"/>
          <a:ext cx="0" cy="0"/>
          <a:chOff x="0" y="0"/>
          <a:chExt cx="0" cy="0"/>
        </a:xfrm>
      </p:grpSpPr>
      <p:sp>
        <p:nvSpPr>
          <p:cNvPr id="52" name="Google Shape;52;p52"/>
          <p:cNvSpPr>
            <a:spLocks noGrp="1"/>
          </p:cNvSpPr>
          <p:nvPr>
            <p:ph type="pic" idx="2"/>
          </p:nvPr>
        </p:nvSpPr>
        <p:spPr>
          <a:xfrm>
            <a:off x="6943724" y="1277938"/>
            <a:ext cx="2276475" cy="4832350"/>
          </a:xfrm>
          <a:prstGeom prst="rect">
            <a:avLst/>
          </a:prstGeom>
          <a:solidFill>
            <a:srgbClr val="F2F2F2"/>
          </a:solid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8_Custom Layout">
  <p:cSld name="18_Custom Layout">
    <p:spTree>
      <p:nvGrpSpPr>
        <p:cNvPr id="1" name="Shape 53"/>
        <p:cNvGrpSpPr/>
        <p:nvPr/>
      </p:nvGrpSpPr>
      <p:grpSpPr>
        <a:xfrm>
          <a:off x="0" y="0"/>
          <a:ext cx="0" cy="0"/>
          <a:chOff x="0" y="0"/>
          <a:chExt cx="0" cy="0"/>
        </a:xfrm>
      </p:grpSpPr>
      <p:sp>
        <p:nvSpPr>
          <p:cNvPr id="54" name="Google Shape;54;p53"/>
          <p:cNvSpPr>
            <a:spLocks noGrp="1"/>
          </p:cNvSpPr>
          <p:nvPr>
            <p:ph type="pic" idx="2"/>
          </p:nvPr>
        </p:nvSpPr>
        <p:spPr>
          <a:xfrm>
            <a:off x="1704975" y="2824163"/>
            <a:ext cx="2276475" cy="4832350"/>
          </a:xfrm>
          <a:prstGeom prst="rect">
            <a:avLst/>
          </a:prstGeom>
          <a:solidFill>
            <a:srgbClr val="F2F2F2"/>
          </a:solidFill>
          <a:ln>
            <a:noFill/>
          </a:ln>
        </p:spPr>
      </p:sp>
      <p:sp>
        <p:nvSpPr>
          <p:cNvPr id="55" name="Google Shape;55;p53"/>
          <p:cNvSpPr>
            <a:spLocks noGrp="1"/>
          </p:cNvSpPr>
          <p:nvPr>
            <p:ph type="pic" idx="3"/>
          </p:nvPr>
        </p:nvSpPr>
        <p:spPr>
          <a:xfrm>
            <a:off x="4568825" y="-388937"/>
            <a:ext cx="2276475" cy="4832350"/>
          </a:xfrm>
          <a:prstGeom prst="rect">
            <a:avLst/>
          </a:prstGeom>
          <a:solidFill>
            <a:srgbClr val="F2F2F2"/>
          </a:solid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19_Custom Layout">
  <p:cSld name="19_Custom Layout">
    <p:spTree>
      <p:nvGrpSpPr>
        <p:cNvPr id="1" name="Shape 56"/>
        <p:cNvGrpSpPr/>
        <p:nvPr/>
      </p:nvGrpSpPr>
      <p:grpSpPr>
        <a:xfrm>
          <a:off x="0" y="0"/>
          <a:ext cx="0" cy="0"/>
          <a:chOff x="0" y="0"/>
          <a:chExt cx="0" cy="0"/>
        </a:xfrm>
      </p:grpSpPr>
      <p:sp>
        <p:nvSpPr>
          <p:cNvPr id="57" name="Google Shape;57;p54"/>
          <p:cNvSpPr>
            <a:spLocks noGrp="1"/>
          </p:cNvSpPr>
          <p:nvPr>
            <p:ph type="pic" idx="2"/>
          </p:nvPr>
        </p:nvSpPr>
        <p:spPr>
          <a:xfrm>
            <a:off x="6816724" y="1641474"/>
            <a:ext cx="6107113" cy="3819525"/>
          </a:xfrm>
          <a:prstGeom prst="rect">
            <a:avLst/>
          </a:prstGeom>
          <a:solidFill>
            <a:srgbClr val="F2F2F2"/>
          </a:solid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0_Custom Layout">
  <p:cSld name="20_Custom Layout">
    <p:spTree>
      <p:nvGrpSpPr>
        <p:cNvPr id="1" name="Shape 58"/>
        <p:cNvGrpSpPr/>
        <p:nvPr/>
      </p:nvGrpSpPr>
      <p:grpSpPr>
        <a:xfrm>
          <a:off x="0" y="0"/>
          <a:ext cx="0" cy="0"/>
          <a:chOff x="0" y="0"/>
          <a:chExt cx="0" cy="0"/>
        </a:xfrm>
      </p:grpSpPr>
      <p:sp>
        <p:nvSpPr>
          <p:cNvPr id="59" name="Google Shape;59;p55"/>
          <p:cNvSpPr>
            <a:spLocks noGrp="1"/>
          </p:cNvSpPr>
          <p:nvPr>
            <p:ph type="pic" idx="2"/>
          </p:nvPr>
        </p:nvSpPr>
        <p:spPr>
          <a:xfrm>
            <a:off x="3976689" y="3005138"/>
            <a:ext cx="4229100" cy="2644775"/>
          </a:xfrm>
          <a:prstGeom prst="rect">
            <a:avLst/>
          </a:prstGeom>
          <a:solidFill>
            <a:srgbClr val="F2F2F2"/>
          </a:solid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www.wholefoodsmarket.com/trends/top-food-trends-2020" TargetMode="Externa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5.jpeg"/><Relationship Id="rId7"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6.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21.jpeg"/><Relationship Id="rId5" Type="http://schemas.openxmlformats.org/officeDocument/2006/relationships/image" Target="../media/image1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11.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6.pn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pn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6.pn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7.jpe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hyperlink" Target="mailto:shawn.mcmillan@replenishnutrients.com" TargetMode="External"/><Relationship Id="rId5" Type="http://schemas.openxmlformats.org/officeDocument/2006/relationships/hyperlink" Target="mailto:neil.wiens@replenishnutrients.com" TargetMode="External"/><Relationship Id="rId4" Type="http://schemas.openxmlformats.org/officeDocument/2006/relationships/hyperlink" Target="mailto:keith.driver@replenishnutrien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
          <p:cNvSpPr/>
          <p:nvPr/>
        </p:nvSpPr>
        <p:spPr>
          <a:xfrm>
            <a:off x="0" y="0"/>
            <a:ext cx="12192000"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1"/>
          <p:cNvSpPr/>
          <p:nvPr/>
        </p:nvSpPr>
        <p:spPr>
          <a:xfrm>
            <a:off x="9000" y="-1"/>
            <a:ext cx="12192000" cy="6858001"/>
          </a:xfrm>
          <a:prstGeom prst="rect">
            <a:avLst/>
          </a:prstGeom>
          <a:blipFill rotWithShape="1">
            <a:blip r:embed="rId3">
              <a:alphaModFix amt="38000"/>
            </a:blip>
            <a:stretch>
              <a:fillRect/>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
          <p:cNvSpPr/>
          <p:nvPr/>
        </p:nvSpPr>
        <p:spPr>
          <a:xfrm>
            <a:off x="0" y="0"/>
            <a:ext cx="12173999" cy="6858000"/>
          </a:xfrm>
          <a:prstGeom prst="rect">
            <a:avLst/>
          </a:prstGeom>
          <a:gradFill>
            <a:gsLst>
              <a:gs pos="0">
                <a:srgbClr val="007C48">
                  <a:alpha val="49411"/>
                </a:srgbClr>
              </a:gs>
              <a:gs pos="10000">
                <a:srgbClr val="007C48">
                  <a:alpha val="49411"/>
                </a:srgbClr>
              </a:gs>
              <a:gs pos="22000">
                <a:srgbClr val="007C48">
                  <a:alpha val="49411"/>
                </a:srgbClr>
              </a:gs>
              <a:gs pos="100000">
                <a:srgbClr val="50CB53">
                  <a:alpha val="4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
          <p:cNvSpPr txBox="1"/>
          <p:nvPr/>
        </p:nvSpPr>
        <p:spPr>
          <a:xfrm>
            <a:off x="1233083" y="1486501"/>
            <a:ext cx="5677941" cy="452431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7200"/>
              <a:buFont typeface="Arial"/>
              <a:buNone/>
            </a:pPr>
            <a:r>
              <a:rPr lang="en-US" sz="7200" b="0" i="0" u="none" strike="noStrike" cap="none">
                <a:solidFill>
                  <a:schemeClr val="lt1"/>
                </a:solidFill>
                <a:latin typeface="Poppins SemiBold"/>
                <a:ea typeface="Poppins SemiBold"/>
                <a:cs typeface="Poppins SemiBold"/>
                <a:sym typeface="Poppins SemiBold"/>
              </a:rPr>
              <a:t>Renew.</a:t>
            </a:r>
            <a:br>
              <a:rPr lang="en-US" sz="7200" b="0" i="0" u="none" strike="noStrike" cap="none">
                <a:solidFill>
                  <a:schemeClr val="lt1"/>
                </a:solidFill>
                <a:latin typeface="Poppins SemiBold"/>
                <a:ea typeface="Poppins SemiBold"/>
                <a:cs typeface="Poppins SemiBold"/>
                <a:sym typeface="Poppins SemiBold"/>
              </a:rPr>
            </a:br>
            <a:r>
              <a:rPr lang="en-US" sz="7200" b="0" i="0" u="none" strike="noStrike" cap="none">
                <a:solidFill>
                  <a:schemeClr val="lt1"/>
                </a:solidFill>
                <a:latin typeface="Poppins SemiBold"/>
                <a:ea typeface="Poppins SemiBold"/>
                <a:cs typeface="Poppins SemiBold"/>
                <a:sym typeface="Poppins SemiBold"/>
              </a:rPr>
              <a:t>Revive.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200"/>
              <a:buFont typeface="Arial"/>
              <a:buNone/>
            </a:pPr>
            <a:r>
              <a:rPr lang="en-US" sz="7200" b="0" i="0" u="none" strike="noStrike" cap="none">
                <a:solidFill>
                  <a:srgbClr val="50CB53"/>
                </a:solidFill>
                <a:latin typeface="Poppins SemiBold"/>
                <a:ea typeface="Poppins SemiBold"/>
                <a:cs typeface="Poppins SemiBold"/>
                <a:sym typeface="Poppins SemiBold"/>
              </a:rPr>
              <a:t>Replenish</a:t>
            </a:r>
            <a:r>
              <a:rPr lang="en-US" sz="7200" b="0" i="0" u="none" strike="noStrike" cap="none">
                <a:solidFill>
                  <a:schemeClr val="lt1"/>
                </a:solidFill>
                <a:latin typeface="Poppins SemiBold"/>
                <a:ea typeface="Poppins SemiBold"/>
                <a:cs typeface="Poppins SemiBold"/>
                <a:sym typeface="Poppins SemiBold"/>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200"/>
              <a:buFont typeface="Arial"/>
              <a:buNone/>
            </a:pPr>
            <a:endParaRPr sz="7200" b="0" i="0" u="none" strike="noStrike" cap="none">
              <a:solidFill>
                <a:schemeClr val="lt1"/>
              </a:solidFill>
              <a:latin typeface="Poppins SemiBold"/>
              <a:ea typeface="Poppins SemiBold"/>
              <a:cs typeface="Poppins SemiBold"/>
              <a:sym typeface="Poppins SemiBold"/>
            </a:endParaRPr>
          </a:p>
        </p:txBody>
      </p:sp>
      <p:sp>
        <p:nvSpPr>
          <p:cNvPr id="68" name="Google Shape;68;p1"/>
          <p:cNvSpPr txBox="1"/>
          <p:nvPr/>
        </p:nvSpPr>
        <p:spPr>
          <a:xfrm>
            <a:off x="1277013" y="4982569"/>
            <a:ext cx="813912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Poppins Medium"/>
                <a:ea typeface="Poppins Medium"/>
                <a:cs typeface="Poppins Medium"/>
                <a:sym typeface="Poppins Medium"/>
              </a:rPr>
              <a:t>Your ESG Investment in Regenerative Agriculture Technology</a:t>
            </a:r>
            <a:endParaRPr sz="1400" b="0" i="0" u="none" strike="noStrike" cap="none">
              <a:solidFill>
                <a:srgbClr val="000000"/>
              </a:solidFill>
              <a:latin typeface="Arial"/>
              <a:ea typeface="Arial"/>
              <a:cs typeface="Arial"/>
              <a:sym typeface="Arial"/>
            </a:endParaRPr>
          </a:p>
        </p:txBody>
      </p:sp>
      <p:sp>
        <p:nvSpPr>
          <p:cNvPr id="69" name="Google Shape;69;p1"/>
          <p:cNvSpPr txBox="1"/>
          <p:nvPr/>
        </p:nvSpPr>
        <p:spPr>
          <a:xfrm>
            <a:off x="7735824" y="1344458"/>
            <a:ext cx="3663763" cy="52318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en-US" sz="1400" b="0" i="0" u="none" strike="noStrike" cap="none">
                <a:solidFill>
                  <a:schemeClr val="lt1"/>
                </a:solidFill>
                <a:latin typeface="Poppins"/>
                <a:ea typeface="Poppins"/>
                <a:cs typeface="Poppins"/>
                <a:sym typeface="Poppins"/>
              </a:rPr>
              <a:t>Replenish Nutrients</a:t>
            </a:r>
          </a:p>
          <a:p>
            <a:pPr marL="0" marR="0" lvl="0" indent="0" algn="r" rtl="0">
              <a:lnSpc>
                <a:spcPct val="100000"/>
              </a:lnSpc>
              <a:spcBef>
                <a:spcPts val="0"/>
              </a:spcBef>
              <a:spcAft>
                <a:spcPts val="0"/>
              </a:spcAft>
              <a:buClr>
                <a:srgbClr val="000000"/>
              </a:buClr>
              <a:buSzPts val="1400"/>
              <a:buFont typeface="Arial"/>
              <a:buNone/>
            </a:pPr>
            <a:r>
              <a:rPr lang="en-US">
                <a:solidFill>
                  <a:schemeClr val="lt1"/>
                </a:solidFill>
                <a:latin typeface="Poppins"/>
                <a:ea typeface="Poppins"/>
                <a:cs typeface="Poppins"/>
                <a:sym typeface="Poppins"/>
              </a:rPr>
              <a:t>Investor </a:t>
            </a:r>
            <a:r>
              <a:rPr lang="en-US" b="0" i="0" u="none" strike="noStrike" cap="none">
                <a:solidFill>
                  <a:schemeClr val="lt1"/>
                </a:solidFill>
                <a:latin typeface="Poppins"/>
                <a:ea typeface="Poppins"/>
                <a:cs typeface="Poppins"/>
                <a:sym typeface="Poppins"/>
              </a:rPr>
              <a:t>Presentation </a:t>
            </a:r>
            <a:r>
              <a:rPr lang="en-US">
                <a:solidFill>
                  <a:srgbClr val="50CB53"/>
                </a:solidFill>
                <a:latin typeface="Poppins SemiBold"/>
                <a:cs typeface="Poppins SemiBold"/>
                <a:sym typeface="Poppins"/>
              </a:rPr>
              <a:t>May 18   2022</a:t>
            </a:r>
            <a:endParaRPr>
              <a:solidFill>
                <a:srgbClr val="50CB53"/>
              </a:solidFill>
              <a:latin typeface="Poppins SemiBold"/>
              <a:cs typeface="Poppins SemiBold"/>
            </a:endParaRPr>
          </a:p>
        </p:txBody>
      </p:sp>
      <p:pic>
        <p:nvPicPr>
          <p:cNvPr id="70" name="Google Shape;70;p1"/>
          <p:cNvPicPr preferRelativeResize="0"/>
          <p:nvPr/>
        </p:nvPicPr>
        <p:blipFill rotWithShape="1">
          <a:blip r:embed="rId4">
            <a:alphaModFix amt="9000"/>
          </a:blip>
          <a:srcRect/>
          <a:stretch/>
        </p:blipFill>
        <p:spPr>
          <a:xfrm>
            <a:off x="8203498" y="1746154"/>
            <a:ext cx="4167925" cy="5264746"/>
          </a:xfrm>
          <a:prstGeom prst="rect">
            <a:avLst/>
          </a:prstGeom>
          <a:noFill/>
          <a:ln>
            <a:noFill/>
          </a:ln>
        </p:spPr>
      </p:pic>
      <p:pic>
        <p:nvPicPr>
          <p:cNvPr id="71" name="Google Shape;71;p1"/>
          <p:cNvPicPr preferRelativeResize="0"/>
          <p:nvPr/>
        </p:nvPicPr>
        <p:blipFill rotWithShape="1">
          <a:blip r:embed="rId5">
            <a:alphaModFix/>
          </a:blip>
          <a:srcRect/>
          <a:stretch/>
        </p:blipFill>
        <p:spPr>
          <a:xfrm>
            <a:off x="10766968" y="404275"/>
            <a:ext cx="632607" cy="940175"/>
          </a:xfrm>
          <a:prstGeom prst="rect">
            <a:avLst/>
          </a:prstGeom>
          <a:noFill/>
          <a:ln>
            <a:noFill/>
          </a:ln>
        </p:spPr>
      </p:pic>
      <p:sp>
        <p:nvSpPr>
          <p:cNvPr id="2" name="TextBox 1">
            <a:extLst>
              <a:ext uri="{FF2B5EF4-FFF2-40B4-BE49-F238E27FC236}">
                <a16:creationId xmlns:a16="http://schemas.microsoft.com/office/drawing/2014/main" id="{AF97BBF1-CF23-A568-1448-26107A075624}"/>
              </a:ext>
            </a:extLst>
          </p:cNvPr>
          <p:cNvSpPr txBox="1"/>
          <p:nvPr/>
        </p:nvSpPr>
        <p:spPr>
          <a:xfrm>
            <a:off x="1312164" y="6481084"/>
            <a:ext cx="10209276" cy="523220"/>
          </a:xfrm>
          <a:prstGeom prst="rect">
            <a:avLst/>
          </a:prstGeom>
          <a:noFill/>
        </p:spPr>
        <p:txBody>
          <a:bodyPr wrap="square" rtlCol="0">
            <a:spAutoFit/>
          </a:bodyPr>
          <a:lstStyle/>
          <a:p>
            <a:r>
              <a:rPr lang="en-US" sz="1400">
                <a:solidFill>
                  <a:schemeClr val="lt1"/>
                </a:solidFill>
                <a:latin typeface="Calibri"/>
                <a:ea typeface="Calibri"/>
                <a:cs typeface="Calibri"/>
                <a:sym typeface="Calibri"/>
              </a:rPr>
              <a:t>Replenish Nutrients is a subsidiary of EarthRenew Inc. </a:t>
            </a:r>
            <a:r>
              <a:rPr lang="en-US" sz="1400" spc="-5">
                <a:latin typeface="Calibri"/>
                <a:cs typeface="Calibri"/>
              </a:rPr>
              <a:t>CSE:</a:t>
            </a:r>
            <a:r>
              <a:rPr lang="en-US" sz="1400" spc="10">
                <a:latin typeface="Calibri"/>
                <a:cs typeface="Calibri"/>
              </a:rPr>
              <a:t> </a:t>
            </a:r>
            <a:r>
              <a:rPr lang="en-US" sz="1400" spc="-5">
                <a:latin typeface="Calibri"/>
                <a:cs typeface="Calibri"/>
              </a:rPr>
              <a:t>ERTH</a:t>
            </a:r>
            <a:r>
              <a:rPr lang="en-US" sz="1400" spc="459">
                <a:latin typeface="Calibri"/>
                <a:cs typeface="Calibri"/>
              </a:rPr>
              <a:t> </a:t>
            </a:r>
            <a:r>
              <a:rPr lang="en-US" sz="1400" spc="-5">
                <a:latin typeface="Calibri"/>
                <a:cs typeface="Calibri"/>
              </a:rPr>
              <a:t>|</a:t>
            </a:r>
            <a:r>
              <a:rPr lang="en-US" sz="1400" spc="235">
                <a:latin typeface="Calibri"/>
                <a:cs typeface="Calibri"/>
              </a:rPr>
              <a:t> </a:t>
            </a:r>
            <a:r>
              <a:rPr lang="en-US" sz="1400" spc="-10">
                <a:latin typeface="Calibri"/>
                <a:cs typeface="Calibri"/>
              </a:rPr>
              <a:t>OTCQB:</a:t>
            </a:r>
            <a:r>
              <a:rPr lang="en-US" sz="1400" spc="25">
                <a:latin typeface="Calibri"/>
                <a:cs typeface="Calibri"/>
              </a:rPr>
              <a:t> </a:t>
            </a:r>
            <a:r>
              <a:rPr lang="en-US" sz="1400" spc="-10">
                <a:latin typeface="Calibri"/>
                <a:cs typeface="Calibri"/>
              </a:rPr>
              <a:t>VVIVF</a:t>
            </a:r>
            <a:r>
              <a:rPr lang="en-US" sz="1400" spc="229">
                <a:latin typeface="Calibri"/>
                <a:cs typeface="Calibri"/>
              </a:rPr>
              <a:t> </a:t>
            </a:r>
            <a:r>
              <a:rPr lang="en-US" sz="1400" spc="-5">
                <a:latin typeface="Calibri"/>
                <a:cs typeface="Calibri"/>
              </a:rPr>
              <a:t>|</a:t>
            </a:r>
            <a:r>
              <a:rPr lang="en-US" sz="1400" spc="235">
                <a:latin typeface="Calibri"/>
                <a:cs typeface="Calibri"/>
              </a:rPr>
              <a:t> </a:t>
            </a:r>
            <a:r>
              <a:rPr lang="en-US" sz="1400" spc="-5">
                <a:latin typeface="Calibri"/>
                <a:cs typeface="Calibri"/>
              </a:rPr>
              <a:t>FF:WIMN                                                </a:t>
            </a:r>
            <a:r>
              <a:rPr lang="en-US" sz="1400">
                <a:solidFill>
                  <a:schemeClr val="lt1"/>
                </a:solidFill>
                <a:latin typeface="Calibri"/>
                <a:ea typeface="Calibri"/>
                <a:cs typeface="Calibri"/>
                <a:sym typeface="Calibri"/>
              </a:rPr>
              <a:t> </a:t>
            </a:r>
            <a:endParaRPr lang="en-US" sz="1400" b="0" i="0" u="none" strike="noStrike" cap="none">
              <a:solidFill>
                <a:schemeClr val="lt1"/>
              </a:solidFill>
              <a:latin typeface="Calibri"/>
              <a:ea typeface="Calibri"/>
              <a:cs typeface="Calibri"/>
              <a:sym typeface="Calibri"/>
            </a:endParaRPr>
          </a:p>
          <a:p>
            <a:endParaRPr lang="en-CA"/>
          </a:p>
        </p:txBody>
      </p:sp>
    </p:spTree>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2"/>
          <p:cNvSpPr/>
          <p:nvPr/>
        </p:nvSpPr>
        <p:spPr>
          <a:xfrm>
            <a:off x="0" y="0"/>
            <a:ext cx="12192000" cy="6858000"/>
          </a:xfrm>
          <a:prstGeom prst="rect">
            <a:avLst/>
          </a:prstGeom>
          <a:gradFill>
            <a:gsLst>
              <a:gs pos="0">
                <a:srgbClr val="50CB53"/>
              </a:gs>
              <a:gs pos="36000">
                <a:srgbClr val="50CB53"/>
              </a:gs>
              <a:gs pos="100000">
                <a:srgbClr val="007C48"/>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7" name="Google Shape;77;p2"/>
          <p:cNvPicPr preferRelativeResize="0">
            <a:picLocks noGrp="1"/>
          </p:cNvPicPr>
          <p:nvPr>
            <p:ph type="pic" idx="2"/>
          </p:nvPr>
        </p:nvPicPr>
        <p:blipFill rotWithShape="1">
          <a:blip r:embed="rId3">
            <a:alphaModFix/>
          </a:blip>
          <a:srcRect t="12500" b="12500"/>
          <a:stretch/>
        </p:blipFill>
        <p:spPr>
          <a:xfrm>
            <a:off x="0" y="0"/>
            <a:ext cx="12192000" cy="6858000"/>
          </a:xfrm>
          <a:prstGeom prst="rect">
            <a:avLst/>
          </a:prstGeom>
          <a:solidFill>
            <a:srgbClr val="F2F2F2"/>
          </a:solidFill>
          <a:ln>
            <a:noFill/>
          </a:ln>
        </p:spPr>
      </p:pic>
      <p:sp>
        <p:nvSpPr>
          <p:cNvPr id="78" name="Google Shape;78;p2"/>
          <p:cNvSpPr/>
          <p:nvPr/>
        </p:nvSpPr>
        <p:spPr>
          <a:xfrm>
            <a:off x="0" y="0"/>
            <a:ext cx="12192000" cy="6858000"/>
          </a:xfrm>
          <a:prstGeom prst="rect">
            <a:avLst/>
          </a:prstGeom>
          <a:gradFill>
            <a:gsLst>
              <a:gs pos="0">
                <a:srgbClr val="007C48">
                  <a:alpha val="89411"/>
                </a:srgbClr>
              </a:gs>
              <a:gs pos="36000">
                <a:srgbClr val="007C48">
                  <a:alpha val="89411"/>
                </a:srgbClr>
              </a:gs>
              <a:gs pos="100000">
                <a:srgbClr val="50CB53">
                  <a:alpha val="8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9" name="Google Shape;79;p2"/>
          <p:cNvSpPr txBox="1"/>
          <p:nvPr/>
        </p:nvSpPr>
        <p:spPr>
          <a:xfrm>
            <a:off x="729332" y="2425321"/>
            <a:ext cx="10205368" cy="23083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chemeClr val="lt1"/>
                </a:solidFill>
                <a:latin typeface="Poppins SemiBold"/>
                <a:ea typeface="Poppins SemiBold"/>
                <a:cs typeface="Poppins SemiBold"/>
                <a:sym typeface="Poppins SemiBold"/>
              </a:rPr>
              <a:t>Leading Producer of Innovative </a:t>
            </a:r>
            <a:r>
              <a:rPr lang="en-US" sz="4800" b="0" i="0" u="none" strike="noStrike" cap="none">
                <a:solidFill>
                  <a:srgbClr val="50CB53"/>
                </a:solidFill>
                <a:latin typeface="Poppins SemiBold"/>
                <a:ea typeface="Poppins SemiBold"/>
                <a:cs typeface="Poppins SemiBold"/>
                <a:sym typeface="Poppins SemiBold"/>
              </a:rPr>
              <a:t>Regenerative</a:t>
            </a:r>
            <a:r>
              <a:rPr lang="en-US" sz="4800" b="0" i="0" u="none" strike="noStrike" cap="none">
                <a:solidFill>
                  <a:schemeClr val="lt1"/>
                </a:solidFill>
                <a:latin typeface="Poppins SemiBold"/>
                <a:ea typeface="Poppins SemiBold"/>
                <a:cs typeface="Poppins SemiBold"/>
                <a:sym typeface="Poppins SemiBold"/>
              </a:rPr>
              <a:t> Fertilizer Products for </a:t>
            </a:r>
            <a:r>
              <a:rPr lang="en-US" sz="4800" b="0" i="0" u="none" strike="noStrike" cap="none">
                <a:solidFill>
                  <a:srgbClr val="50CB53"/>
                </a:solidFill>
                <a:latin typeface="Poppins SemiBold"/>
                <a:ea typeface="Poppins SemiBold"/>
                <a:cs typeface="Poppins SemiBold"/>
                <a:sym typeface="Poppins SemiBold"/>
              </a:rPr>
              <a:t>Sustainable</a:t>
            </a:r>
            <a:r>
              <a:rPr lang="en-US" sz="4800" b="0" i="0" u="none" strike="noStrike" cap="none">
                <a:solidFill>
                  <a:schemeClr val="lt1"/>
                </a:solidFill>
                <a:latin typeface="Poppins SemiBold"/>
                <a:ea typeface="Poppins SemiBold"/>
                <a:cs typeface="Poppins SemiBold"/>
                <a:sym typeface="Poppins SemiBold"/>
              </a:rPr>
              <a:t> Farming</a:t>
            </a:r>
            <a:endParaRPr sz="1400" b="0" i="0" u="none" strike="noStrike" cap="none">
              <a:solidFill>
                <a:srgbClr val="000000"/>
              </a:solidFill>
              <a:latin typeface="Arial"/>
              <a:ea typeface="Arial"/>
              <a:cs typeface="Arial"/>
              <a:sym typeface="Arial"/>
            </a:endParaRPr>
          </a:p>
        </p:txBody>
      </p:sp>
      <p:sp>
        <p:nvSpPr>
          <p:cNvPr id="80" name="Google Shape;80;p2"/>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Investor Presentation May 18, 2022</a:t>
            </a:r>
            <a:endParaRPr sz="1000" b="0" i="0" u="none" strike="noStrike" cap="none">
              <a:solidFill>
                <a:schemeClr val="lt1"/>
              </a:solidFill>
              <a:latin typeface="Poppins Light"/>
              <a:ea typeface="Poppins Light"/>
              <a:cs typeface="Poppins Light"/>
              <a:sym typeface="Poppins Light"/>
            </a:endParaRPr>
          </a:p>
        </p:txBody>
      </p:sp>
      <p:pic>
        <p:nvPicPr>
          <p:cNvPr id="81" name="Google Shape;81;p2"/>
          <p:cNvPicPr preferRelativeResize="0"/>
          <p:nvPr/>
        </p:nvPicPr>
        <p:blipFill rotWithShape="1">
          <a:blip r:embed="rId4">
            <a:alphaModFix/>
          </a:blip>
          <a:srcRect/>
          <a:stretch/>
        </p:blipFill>
        <p:spPr>
          <a:xfrm>
            <a:off x="729325" y="303450"/>
            <a:ext cx="399190" cy="593275"/>
          </a:xfrm>
          <a:prstGeom prst="rect">
            <a:avLst/>
          </a:prstGeom>
          <a:noFill/>
          <a:ln>
            <a:noFill/>
          </a:ln>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4"/>
          <p:cNvSpPr txBox="1"/>
          <p:nvPr/>
        </p:nvSpPr>
        <p:spPr>
          <a:xfrm>
            <a:off x="2498946" y="1377429"/>
            <a:ext cx="60180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600" i="0" u="none" strike="noStrike" cap="none">
                <a:solidFill>
                  <a:srgbClr val="262626"/>
                </a:solidFill>
                <a:latin typeface="Poppins SemiBold"/>
                <a:ea typeface="Poppins SemiBold"/>
                <a:cs typeface="Poppins SemiBold"/>
                <a:sym typeface="Poppins SemiBold"/>
              </a:rPr>
              <a:t>Forward-Looking </a:t>
            </a:r>
            <a:r>
              <a:rPr lang="en-US" sz="2600" i="0" u="none" strike="noStrike" cap="none">
                <a:solidFill>
                  <a:srgbClr val="009A58"/>
                </a:solidFill>
                <a:latin typeface="Poppins SemiBold"/>
                <a:ea typeface="Poppins SemiBold"/>
                <a:cs typeface="Poppins SemiBold"/>
                <a:sym typeface="Poppins SemiBold"/>
              </a:rPr>
              <a:t>Statements</a:t>
            </a:r>
            <a:endParaRPr sz="2600" i="0" u="none" strike="noStrike" cap="none">
              <a:solidFill>
                <a:srgbClr val="009A58"/>
              </a:solidFill>
              <a:latin typeface="Poppins"/>
              <a:ea typeface="Poppins"/>
              <a:cs typeface="Poppins"/>
              <a:sym typeface="Poppins"/>
            </a:endParaRPr>
          </a:p>
        </p:txBody>
      </p:sp>
      <p:sp>
        <p:nvSpPr>
          <p:cNvPr id="87" name="Google Shape;87;p4"/>
          <p:cNvSpPr txBox="1"/>
          <p:nvPr/>
        </p:nvSpPr>
        <p:spPr>
          <a:xfrm>
            <a:off x="2498946" y="1914548"/>
            <a:ext cx="8778600" cy="44637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dk1"/>
              </a:buClr>
              <a:buSzPts val="800"/>
              <a:buFont typeface="Arial"/>
              <a:buNone/>
            </a:pPr>
            <a:r>
              <a:rPr lang="en-US" sz="800" b="0" i="0" u="none" strike="noStrike" cap="none">
                <a:solidFill>
                  <a:srgbClr val="3F3F3F"/>
                </a:solidFill>
                <a:latin typeface="Poppins ExtraLight"/>
                <a:ea typeface="Poppins ExtraLight"/>
                <a:cs typeface="Poppins ExtraLight"/>
                <a:sym typeface="Poppins ExtraLight"/>
              </a:rPr>
              <a:t>All statements, other than statements of historical fact, contained in this presentation constitute “forward-looking statements” and are based on the reasonable expectations, estimates and projections of the  Company as of the date of this presentation. Forward-looking statements include, without limitation, possible events, trends and opportunities and statements with respect to possible events, trends and  opportunities, including with respect to, among other things, the growth of the biosolid market, global market trends, expected industry demands, the Company’s business strategy and investment criteria, the  nature of potential business acquisitions, costs and timing of business acquisitions, capital expenditures, successful development of potential acquisitions, currency fluctuations, government regulation and  environmental regulation. </a:t>
            </a:r>
            <a:endParaRPr sz="800" b="0" i="0" u="none" strike="noStrike" cap="none">
              <a:solidFill>
                <a:schemeClr val="dk1"/>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chemeClr val="dk1"/>
              </a:buClr>
              <a:buSzPts val="800"/>
              <a:buFont typeface="Arial"/>
              <a:buNone/>
            </a:pPr>
            <a:endParaRPr sz="800" b="0" i="0" u="none" strike="noStrike" cap="none">
              <a:solidFill>
                <a:srgbClr val="3F3F3F"/>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chemeClr val="dk1"/>
              </a:buClr>
              <a:buSzPts val="800"/>
              <a:buFont typeface="Arial"/>
              <a:buNone/>
            </a:pPr>
            <a:r>
              <a:rPr lang="en-US" sz="800" b="0" i="0" u="none" strike="noStrike" cap="none">
                <a:solidFill>
                  <a:srgbClr val="3F3F3F"/>
                </a:solidFill>
                <a:latin typeface="Poppins ExtraLight"/>
                <a:ea typeface="Poppins ExtraLight"/>
                <a:cs typeface="Poppins ExtraLight"/>
                <a:sym typeface="Poppins ExtraLight"/>
              </a:rPr>
              <a:t>The words “plans,” “expects,” or “does not expect,” “is expected,” “budget,” “scheduled,” “estimates,” “forecasts,” “intends,” “anticipates,” or “does not anticipate,” or “believes,” or  variations of such words and phrases or statements that certain actions, events or results “may,” “could,” “would,” “might,” or “will be taken,” “occur” or “be achieved” and similar expressions identify forward-  looking statements. Forward-looking statements are necessarily based upon a number of estimates and assumptions that, while considered reasonable by the Company as of the date of such statements, are  inherently subject to significant business, economic and competitive uncertainties and contingencies. The estimates and assumptions contained in this presentation, which may prove to be incorrect, include, but are  not limited to, the various assumptions of the Company set forth herein. Known and unknown factors could cause actual results to differ materially from those projected in the forward-looking statements. </a:t>
            </a:r>
            <a:endParaRPr sz="800" b="0" i="0" u="none" strike="noStrike" cap="none">
              <a:solidFill>
                <a:srgbClr val="3F3F3F"/>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chemeClr val="dk1"/>
              </a:buClr>
              <a:buSzPts val="800"/>
              <a:buFont typeface="Arial"/>
              <a:buNone/>
            </a:pPr>
            <a:endParaRPr sz="800" b="0" i="0" u="none" strike="noStrike" cap="none">
              <a:solidFill>
                <a:srgbClr val="3F3F3F"/>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chemeClr val="dk1"/>
              </a:buClr>
              <a:buSzPts val="800"/>
              <a:buFont typeface="Arial"/>
              <a:buNone/>
            </a:pPr>
            <a:r>
              <a:rPr lang="en-US" sz="800" b="0" i="0" u="none" strike="noStrike" cap="none">
                <a:solidFill>
                  <a:srgbClr val="3F3F3F"/>
                </a:solidFill>
                <a:latin typeface="Poppins ExtraLight"/>
                <a:ea typeface="Poppins ExtraLight"/>
                <a:cs typeface="Poppins ExtraLight"/>
                <a:sym typeface="Poppins ExtraLight"/>
              </a:rPr>
              <a:t>Such  factors include, but are not limited to, fluctuations in the supply and demand for soil amendments, changes in competitive pressures, including pricing pressures, timing and amount of capital expenditures, changes  in capital markets and corresponding effects on the Company’s investments, changes in currency and exchange rates, unexpected geological or environmental conditions, changes in and the effects of, government  legislation, taxation, controls and regulations and political or economic developments in jurisdictions in which the Company carries on its business or expects to do business, success in retaining or recruiting officers  and directors for the future success of the Company’s business, officers and directors allocating their time to other ventures; success in obtaining any required additional financing to make target acquisitions or  develop an acquired business; employee relations, and risks associated with obtaining any necessary licenses or permits. Many of these uncertainties and contingencies can affect the Company’s actual results and  could cause actual results to differ materially from those expressed or implied in any forward-looking statements made by, or on behalf of, the Company. There can be no assurance that forward-looking statements  will prove to be accurate, as actual results and future events could differ materially from those anticipated in such statements. </a:t>
            </a:r>
            <a:endParaRPr sz="800" b="0" i="0" u="none" strike="noStrike" cap="none">
              <a:solidFill>
                <a:schemeClr val="dk1"/>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chemeClr val="dk1"/>
              </a:buClr>
              <a:buSzPts val="800"/>
              <a:buFont typeface="Arial"/>
              <a:buNone/>
            </a:pPr>
            <a:endParaRPr sz="800" b="0" i="0" u="none" strike="noStrike" cap="none">
              <a:solidFill>
                <a:srgbClr val="3F3F3F"/>
              </a:solidFill>
              <a:latin typeface="Poppins ExtraLight"/>
              <a:ea typeface="Poppins ExtraLight"/>
              <a:cs typeface="Poppins ExtraLight"/>
              <a:sym typeface="Poppins ExtraLight"/>
            </a:endParaRPr>
          </a:p>
          <a:p>
            <a:pPr marL="0" marR="0" lvl="0" indent="0" algn="l" rtl="0">
              <a:lnSpc>
                <a:spcPct val="115000"/>
              </a:lnSpc>
              <a:spcBef>
                <a:spcPts val="0"/>
              </a:spcBef>
              <a:spcAft>
                <a:spcPts val="0"/>
              </a:spcAft>
              <a:buClr>
                <a:srgbClr val="000000"/>
              </a:buClr>
              <a:buSzPts val="800"/>
              <a:buFont typeface="Arial"/>
              <a:buNone/>
            </a:pPr>
            <a:r>
              <a:rPr lang="en-US" sz="800" b="0" i="0" u="none" strike="noStrike" cap="none">
                <a:solidFill>
                  <a:srgbClr val="3F3F3F"/>
                </a:solidFill>
                <a:latin typeface="Poppins ExtraLight"/>
                <a:ea typeface="Poppins ExtraLight"/>
                <a:cs typeface="Poppins ExtraLight"/>
                <a:sym typeface="Poppins ExtraLight"/>
              </a:rPr>
              <a:t>All of the forward-looking statements made in this presentation are qualified by these  cautionary statements. These factors are not intended to represent a complete list of the factors that could affect the Company. The Company disclaims any intention or obligation to update or revise any forward-  looking statements whether as a result of new information, future events or otherwise, or to explain any material difference between subsequent actual events and such forward-looking statements, except to the  extent required by applicable law. The forward-looking statements set forth herein are for the purposes of providing potential investors with information concerning the Company’s future business plans. The reader  is cautioned not to place undue reliance on forward-looking statements. The purpose of the financial information is to provide investors with an economic outlook for the company. The forward-looking information,  including financial information, is dated as of </a:t>
            </a:r>
            <a:r>
              <a:rPr lang="en-US" sz="800">
                <a:solidFill>
                  <a:srgbClr val="3F3F3F"/>
                </a:solidFill>
                <a:latin typeface="Poppins ExtraLight"/>
                <a:ea typeface="Poppins ExtraLight"/>
                <a:cs typeface="Poppins ExtraLight"/>
                <a:sym typeface="Poppins ExtraLight"/>
              </a:rPr>
              <a:t>May 18</a:t>
            </a:r>
            <a:r>
              <a:rPr lang="en-US" sz="800" b="0" i="0" u="none" strike="noStrike" cap="none">
                <a:solidFill>
                  <a:srgbClr val="3F3F3F"/>
                </a:solidFill>
                <a:latin typeface="Poppins ExtraLight"/>
                <a:ea typeface="Poppins ExtraLight"/>
                <a:cs typeface="Poppins ExtraLight"/>
                <a:sym typeface="Poppins ExtraLight"/>
              </a:rPr>
              <a:t>, 2022 and should not be used for, and cannot be relied upon, for any other purpose. These materials may contain inaccuracies or typographical errors. The  Company shall not be responsible for any errors or omissions contained in these materials and does not guarantee the accuracy, completeness or timeliness of the information contained herein.</a:t>
            </a:r>
            <a:endParaRPr sz="800" b="0" i="0" u="none" strike="noStrike" cap="none">
              <a:solidFill>
                <a:srgbClr val="3F3F3F"/>
              </a:solidFill>
              <a:latin typeface="Poppins ExtraLight"/>
              <a:ea typeface="Poppins ExtraLight"/>
              <a:cs typeface="Poppins ExtraLight"/>
              <a:sym typeface="Poppins ExtraLight"/>
            </a:endParaRPr>
          </a:p>
        </p:txBody>
      </p:sp>
      <p:pic>
        <p:nvPicPr>
          <p:cNvPr id="88" name="Google Shape;88;p4"/>
          <p:cNvPicPr preferRelativeResize="0">
            <a:picLocks noGrp="1"/>
          </p:cNvPicPr>
          <p:nvPr>
            <p:ph type="pic" idx="2"/>
          </p:nvPr>
        </p:nvPicPr>
        <p:blipFill rotWithShape="1">
          <a:blip r:embed="rId3">
            <a:alphaModFix/>
          </a:blip>
          <a:srcRect l="7632" r="7633"/>
          <a:stretch/>
        </p:blipFill>
        <p:spPr>
          <a:xfrm>
            <a:off x="0" y="1326619"/>
            <a:ext cx="2062843" cy="3651772"/>
          </a:xfrm>
          <a:prstGeom prst="rect">
            <a:avLst/>
          </a:prstGeom>
          <a:solidFill>
            <a:srgbClr val="F2F2F2"/>
          </a:solidFill>
          <a:ln>
            <a:noFill/>
          </a:ln>
        </p:spPr>
      </p:pic>
      <p:sp>
        <p:nvSpPr>
          <p:cNvPr id="89" name="Google Shape;89;p4"/>
          <p:cNvSpPr/>
          <p:nvPr/>
        </p:nvSpPr>
        <p:spPr>
          <a:xfrm>
            <a:off x="0" y="3888524"/>
            <a:ext cx="2062843" cy="2969475"/>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 name="Google Shape;90;p4"/>
          <p:cNvSpPr txBox="1"/>
          <p:nvPr/>
        </p:nvSpPr>
        <p:spPr>
          <a:xfrm>
            <a:off x="436104" y="4353172"/>
            <a:ext cx="1093339" cy="1679819"/>
          </a:xfrm>
          <a:prstGeom prst="rect">
            <a:avLst/>
          </a:prstGeom>
          <a:noFill/>
          <a:ln>
            <a:noFill/>
          </a:ln>
        </p:spPr>
        <p:txBody>
          <a:bodyPr spcFirstLastPara="1" wrap="square" lIns="91425" tIns="45700" rIns="91425" bIns="45700" anchor="t" anchorCtr="0">
            <a:spAutoFit/>
          </a:bodyPr>
          <a:lstStyle/>
          <a:p>
            <a:pPr marL="0" marR="0" lvl="0" indent="0" algn="l" rtl="0">
              <a:lnSpc>
                <a:spcPct val="138888"/>
              </a:lnSpc>
              <a:spcBef>
                <a:spcPts val="0"/>
              </a:spcBef>
              <a:spcAft>
                <a:spcPts val="0"/>
              </a:spcAft>
              <a:buClr>
                <a:srgbClr val="000000"/>
              </a:buClr>
              <a:buSzPts val="1800"/>
              <a:buFont typeface="Arial"/>
              <a:buNone/>
            </a:pPr>
            <a:r>
              <a:rPr lang="en-US" sz="1800" b="0" i="0" u="none" strike="noStrike" cap="none">
                <a:solidFill>
                  <a:schemeClr val="lt1"/>
                </a:solidFill>
                <a:latin typeface="Poppins"/>
                <a:ea typeface="Poppins"/>
                <a:cs typeface="Poppins"/>
                <a:sym typeface="Poppins"/>
              </a:rPr>
              <a:t>Help Us Build A Better Soil Future</a:t>
            </a:r>
            <a:endParaRPr sz="1800" b="0" i="0" u="none" strike="noStrike" cap="none">
              <a:solidFill>
                <a:schemeClr val="lt1"/>
              </a:solidFill>
              <a:latin typeface="Poppins"/>
              <a:ea typeface="Poppins"/>
              <a:cs typeface="Poppins"/>
              <a:sym typeface="Poppins"/>
            </a:endParaRPr>
          </a:p>
        </p:txBody>
      </p:sp>
      <p:sp>
        <p:nvSpPr>
          <p:cNvPr id="91" name="Google Shape;91;p4"/>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rgbClr val="7F7F7F"/>
                </a:solidFill>
                <a:latin typeface="Poppins SemiBold"/>
                <a:ea typeface="Poppins SemiBold"/>
                <a:cs typeface="Poppins SemiBold"/>
                <a:sym typeface="Poppins SemiBold"/>
              </a:rPr>
              <a:t>0</a:t>
            </a:r>
            <a:r>
              <a:rPr lang="en-US" sz="1000">
                <a:solidFill>
                  <a:srgbClr val="7F7F7F"/>
                </a:solidFill>
                <a:latin typeface="Poppins SemiBold"/>
                <a:ea typeface="Poppins SemiBold"/>
                <a:cs typeface="Poppins SemiBold"/>
                <a:sym typeface="Poppins SemiBold"/>
              </a:rPr>
              <a:t>3</a:t>
            </a:r>
            <a:endParaRPr sz="1000" b="0" i="0" u="none" strike="noStrike" cap="none">
              <a:solidFill>
                <a:srgbClr val="7F7F7F"/>
              </a:solidFill>
              <a:latin typeface="Poppins SemiBold"/>
              <a:ea typeface="Poppins SemiBold"/>
              <a:cs typeface="Poppins SemiBold"/>
              <a:sym typeface="Poppins SemiBold"/>
            </a:endParaRPr>
          </a:p>
        </p:txBody>
      </p:sp>
      <p:pic>
        <p:nvPicPr>
          <p:cNvPr id="92" name="Google Shape;92;p4"/>
          <p:cNvPicPr preferRelativeResize="0"/>
          <p:nvPr/>
        </p:nvPicPr>
        <p:blipFill rotWithShape="1">
          <a:blip r:embed="rId4">
            <a:alphaModFix/>
          </a:blip>
          <a:srcRect/>
          <a:stretch/>
        </p:blipFill>
        <p:spPr>
          <a:xfrm>
            <a:off x="436100" y="514939"/>
            <a:ext cx="1537158" cy="461675"/>
          </a:xfrm>
          <a:prstGeom prst="rect">
            <a:avLst/>
          </a:prstGeom>
          <a:noFill/>
          <a:ln>
            <a:noFill/>
          </a:ln>
        </p:spPr>
      </p:pic>
      <p:sp>
        <p:nvSpPr>
          <p:cNvPr id="93" name="Google Shape;93;p4"/>
          <p:cNvSpPr txBox="1"/>
          <p:nvPr/>
        </p:nvSpPr>
        <p:spPr>
          <a:xfrm>
            <a:off x="6109300" y="650425"/>
            <a:ext cx="4978800" cy="646290"/>
          </a:xfrm>
          <a:prstGeom prst="rect">
            <a:avLst/>
          </a:prstGeom>
          <a:noFill/>
          <a:ln>
            <a:noFill/>
          </a:ln>
        </p:spPr>
        <p:txBody>
          <a:bodyPr spcFirstLastPara="1" wrap="square" lIns="91425" tIns="45700" rIns="91425" bIns="45700" anchor="t" anchorCtr="0">
            <a:spAutoFit/>
          </a:bodyPr>
          <a:lstStyle/>
          <a:p>
            <a:pPr marL="0" lvl="0" indent="0" algn="r" rtl="0">
              <a:lnSpc>
                <a:spcPct val="150000"/>
              </a:lnSpc>
              <a:spcBef>
                <a:spcPts val="0"/>
              </a:spcBef>
              <a:spcAft>
                <a:spcPts val="0"/>
              </a:spcAft>
              <a:buClr>
                <a:schemeClr val="dk1"/>
              </a:buClr>
              <a:buSzPts val="1200"/>
              <a:buFont typeface="Arial"/>
              <a:buNone/>
            </a:pPr>
            <a:r>
              <a:rPr lang="en-US" sz="1200">
                <a:solidFill>
                  <a:srgbClr val="7F7F7F"/>
                </a:solidFill>
                <a:latin typeface="Poppins Light"/>
                <a:ea typeface="Poppins Light"/>
                <a:cs typeface="Poppins Light"/>
                <a:sym typeface="Poppins Light"/>
              </a:rPr>
              <a:t>CSE: ERTH; OTCQB: VVIVF; Frankfurt: WIMN    </a:t>
            </a:r>
            <a:endParaRPr sz="1200">
              <a:solidFill>
                <a:srgbClr val="7F7F7F"/>
              </a:solidFill>
              <a:latin typeface="Poppins Light"/>
              <a:ea typeface="Poppins Light"/>
              <a:cs typeface="Poppins Light"/>
              <a:sym typeface="Poppins Light"/>
            </a:endParaRPr>
          </a:p>
          <a:p>
            <a:pPr marL="0" lvl="0" indent="0" algn="r" rtl="0">
              <a:lnSpc>
                <a:spcPct val="150000"/>
              </a:lnSpc>
              <a:spcBef>
                <a:spcPts val="0"/>
              </a:spcBef>
              <a:spcAft>
                <a:spcPts val="0"/>
              </a:spcAft>
              <a:buClr>
                <a:schemeClr val="dk1"/>
              </a:buClr>
              <a:buSzPts val="1200"/>
              <a:buFont typeface="Arial"/>
              <a:buNone/>
            </a:pPr>
            <a:r>
              <a:rPr lang="en-US" sz="1200">
                <a:solidFill>
                  <a:srgbClr val="7F7F7F"/>
                </a:solidFill>
                <a:latin typeface="Poppins Light"/>
                <a:ea typeface="Poppins Light"/>
                <a:cs typeface="Poppins Light"/>
                <a:sym typeface="Poppins Light"/>
              </a:rPr>
              <a:t>Replenish Nutrients is 100% owned by EarthRenew Inc.</a:t>
            </a:r>
            <a:endParaRPr sz="1200">
              <a:solidFill>
                <a:srgbClr val="7F7F7F"/>
              </a:solidFill>
              <a:latin typeface="Poppins Light"/>
              <a:ea typeface="Poppins Light"/>
              <a:cs typeface="Poppins Light"/>
              <a:sym typeface="Poppins Light"/>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g1286659dbe5_0_361"/>
          <p:cNvSpPr txBox="1"/>
          <p:nvPr/>
        </p:nvSpPr>
        <p:spPr>
          <a:xfrm>
            <a:off x="865054" y="2082984"/>
            <a:ext cx="4206300" cy="492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a:solidFill>
                  <a:srgbClr val="262626"/>
                </a:solidFill>
                <a:latin typeface="Poppins SemiBold"/>
                <a:ea typeface="Poppins SemiBold"/>
                <a:cs typeface="Poppins SemiBold"/>
                <a:sym typeface="Poppins SemiBold"/>
              </a:rPr>
              <a:t>Company</a:t>
            </a:r>
            <a:r>
              <a:rPr lang="en-US" sz="2600">
                <a:solidFill>
                  <a:srgbClr val="50CB53"/>
                </a:solidFill>
                <a:latin typeface="Poppins SemiBold"/>
                <a:ea typeface="Poppins SemiBold"/>
                <a:cs typeface="Poppins SemiBold"/>
                <a:sym typeface="Poppins SemiBold"/>
              </a:rPr>
              <a:t> </a:t>
            </a:r>
            <a:r>
              <a:rPr lang="en-US" sz="2600">
                <a:solidFill>
                  <a:srgbClr val="009A58"/>
                </a:solidFill>
                <a:latin typeface="Poppins SemiBold"/>
                <a:ea typeface="Poppins SemiBold"/>
                <a:cs typeface="Poppins SemiBold"/>
                <a:sym typeface="Poppins SemiBold"/>
              </a:rPr>
              <a:t>Overview</a:t>
            </a:r>
            <a:endParaRPr sz="2600">
              <a:solidFill>
                <a:srgbClr val="009A58"/>
              </a:solidFill>
              <a:latin typeface="Poppins SemiBold"/>
              <a:ea typeface="Poppins SemiBold"/>
              <a:cs typeface="Poppins SemiBold"/>
              <a:sym typeface="Poppins SemiBold"/>
            </a:endParaRPr>
          </a:p>
        </p:txBody>
      </p:sp>
      <p:sp>
        <p:nvSpPr>
          <p:cNvPr id="99" name="Google Shape;99;g1286659dbe5_0_361"/>
          <p:cNvSpPr/>
          <p:nvPr/>
        </p:nvSpPr>
        <p:spPr>
          <a:xfrm>
            <a:off x="5197011" y="1289442"/>
            <a:ext cx="2645400" cy="2430000"/>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0" name="Google Shape;100;g1286659dbe5_0_361"/>
          <p:cNvSpPr txBox="1"/>
          <p:nvPr/>
        </p:nvSpPr>
        <p:spPr>
          <a:xfrm>
            <a:off x="5449045" y="1731405"/>
            <a:ext cx="2172300" cy="19395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SzPts val="1100"/>
              <a:buNone/>
            </a:pPr>
            <a:r>
              <a:rPr lang="en-US" sz="1200">
                <a:solidFill>
                  <a:schemeClr val="lt1"/>
                </a:solidFill>
                <a:latin typeface="Poppins"/>
                <a:ea typeface="Poppins"/>
                <a:cs typeface="Poppins"/>
                <a:sym typeface="Poppins"/>
              </a:rPr>
              <a:t>Replenish combines pure mineral ingredients with biologically-activated compost to create a unique regenerative fertilizer that rebuilds soil health and  boosts yield.</a:t>
            </a:r>
            <a:endParaRPr sz="1100">
              <a:solidFill>
                <a:schemeClr val="lt1"/>
              </a:solidFill>
              <a:latin typeface="Poppins"/>
              <a:ea typeface="Poppins"/>
              <a:cs typeface="Poppins"/>
              <a:sym typeface="Poppins"/>
            </a:endParaRPr>
          </a:p>
        </p:txBody>
      </p:sp>
      <p:sp>
        <p:nvSpPr>
          <p:cNvPr id="101" name="Google Shape;101;g1286659dbe5_0_361"/>
          <p:cNvSpPr txBox="1"/>
          <p:nvPr/>
        </p:nvSpPr>
        <p:spPr>
          <a:xfrm>
            <a:off x="5449044" y="1381496"/>
            <a:ext cx="2189100" cy="338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Poppins SemiBold"/>
                <a:ea typeface="Poppins SemiBold"/>
                <a:cs typeface="Poppins SemiBold"/>
                <a:sym typeface="Poppins SemiBold"/>
              </a:rPr>
              <a:t>What We Do</a:t>
            </a:r>
            <a:endParaRPr sz="1600">
              <a:solidFill>
                <a:schemeClr val="lt1"/>
              </a:solidFill>
              <a:latin typeface="Poppins SemiBold"/>
              <a:ea typeface="Poppins SemiBold"/>
              <a:cs typeface="Poppins SemiBold"/>
              <a:sym typeface="Poppins SemiBold"/>
            </a:endParaRPr>
          </a:p>
        </p:txBody>
      </p:sp>
      <p:sp>
        <p:nvSpPr>
          <p:cNvPr id="102" name="Google Shape;102;g1286659dbe5_0_361"/>
          <p:cNvSpPr/>
          <p:nvPr/>
        </p:nvSpPr>
        <p:spPr>
          <a:xfrm>
            <a:off x="7968295" y="1284301"/>
            <a:ext cx="2645400" cy="2430000"/>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g1286659dbe5_0_361"/>
          <p:cNvSpPr txBox="1"/>
          <p:nvPr/>
        </p:nvSpPr>
        <p:spPr>
          <a:xfrm>
            <a:off x="8220329" y="1852326"/>
            <a:ext cx="2172300" cy="16623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SzPts val="1100"/>
              <a:buNone/>
            </a:pPr>
            <a:r>
              <a:rPr lang="en-US" sz="1200">
                <a:solidFill>
                  <a:schemeClr val="lt1"/>
                </a:solidFill>
                <a:latin typeface="Poppins"/>
                <a:ea typeface="Poppins"/>
                <a:cs typeface="Poppins"/>
                <a:sym typeface="Poppins"/>
              </a:rPr>
              <a:t>We use a proprietary  granulation process to manufacture our nutrient-dense bioGranule, suitable for regenerative farming.</a:t>
            </a:r>
            <a:endParaRPr sz="1100">
              <a:solidFill>
                <a:schemeClr val="lt1"/>
              </a:solidFill>
              <a:latin typeface="Poppins"/>
              <a:ea typeface="Poppins"/>
              <a:cs typeface="Poppins"/>
              <a:sym typeface="Poppins"/>
            </a:endParaRPr>
          </a:p>
        </p:txBody>
      </p:sp>
      <p:sp>
        <p:nvSpPr>
          <p:cNvPr id="104" name="Google Shape;104;g1286659dbe5_0_361"/>
          <p:cNvSpPr txBox="1"/>
          <p:nvPr/>
        </p:nvSpPr>
        <p:spPr>
          <a:xfrm>
            <a:off x="8220328" y="1502417"/>
            <a:ext cx="2189100" cy="338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Poppins SemiBold"/>
                <a:ea typeface="Poppins SemiBold"/>
                <a:cs typeface="Poppins SemiBold"/>
                <a:sym typeface="Poppins SemiBold"/>
              </a:rPr>
              <a:t>How We Do It</a:t>
            </a:r>
            <a:endParaRPr sz="1600">
              <a:solidFill>
                <a:schemeClr val="lt1"/>
              </a:solidFill>
              <a:latin typeface="Poppins SemiBold"/>
              <a:ea typeface="Poppins SemiBold"/>
              <a:cs typeface="Poppins SemiBold"/>
              <a:sym typeface="Poppins SemiBold"/>
            </a:endParaRPr>
          </a:p>
        </p:txBody>
      </p:sp>
      <p:sp>
        <p:nvSpPr>
          <p:cNvPr id="105" name="Google Shape;105;g1286659dbe5_0_361"/>
          <p:cNvSpPr/>
          <p:nvPr/>
        </p:nvSpPr>
        <p:spPr>
          <a:xfrm>
            <a:off x="928952" y="3844498"/>
            <a:ext cx="2645400" cy="2430000"/>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6" name="Google Shape;106;g1286659dbe5_0_361"/>
          <p:cNvSpPr txBox="1"/>
          <p:nvPr/>
        </p:nvSpPr>
        <p:spPr>
          <a:xfrm>
            <a:off x="1198995" y="4402636"/>
            <a:ext cx="2172300" cy="16623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SzPts val="1100"/>
              <a:buNone/>
            </a:pPr>
            <a:r>
              <a:rPr lang="en-US" sz="1200">
                <a:solidFill>
                  <a:schemeClr val="lt1"/>
                </a:solidFill>
                <a:latin typeface="Poppins"/>
                <a:ea typeface="Poppins"/>
                <a:cs typeface="Poppins"/>
                <a:sym typeface="Poppins"/>
              </a:rPr>
              <a:t>By increasing manufacturing  capacity and partnering with aligned Ag Retailers to expand distribution  within CAN/US.</a:t>
            </a:r>
            <a:r>
              <a:rPr lang="en-US" sz="1100">
                <a:solidFill>
                  <a:schemeClr val="lt1"/>
                </a:solidFill>
                <a:latin typeface="Poppins"/>
                <a:ea typeface="Poppins"/>
                <a:cs typeface="Poppins"/>
                <a:sym typeface="Poppins"/>
              </a:rPr>
              <a:t>.</a:t>
            </a:r>
            <a:endParaRPr sz="1100">
              <a:solidFill>
                <a:schemeClr val="lt1"/>
              </a:solidFill>
              <a:latin typeface="Poppins"/>
              <a:ea typeface="Poppins"/>
              <a:cs typeface="Poppins"/>
              <a:sym typeface="Poppins"/>
            </a:endParaRPr>
          </a:p>
        </p:txBody>
      </p:sp>
      <p:sp>
        <p:nvSpPr>
          <p:cNvPr id="107" name="Google Shape;107;g1286659dbe5_0_361"/>
          <p:cNvSpPr txBox="1"/>
          <p:nvPr/>
        </p:nvSpPr>
        <p:spPr>
          <a:xfrm>
            <a:off x="1198994" y="4052727"/>
            <a:ext cx="2189100" cy="338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Poppins SemiBold"/>
                <a:ea typeface="Poppins SemiBold"/>
                <a:cs typeface="Poppins SemiBold"/>
                <a:sym typeface="Poppins SemiBold"/>
              </a:rPr>
              <a:t>How We Grow</a:t>
            </a:r>
            <a:endParaRPr sz="1600">
              <a:solidFill>
                <a:schemeClr val="lt1"/>
              </a:solidFill>
              <a:latin typeface="Poppins SemiBold"/>
              <a:ea typeface="Poppins SemiBold"/>
              <a:cs typeface="Poppins SemiBold"/>
              <a:sym typeface="Poppins SemiBold"/>
            </a:endParaRPr>
          </a:p>
        </p:txBody>
      </p:sp>
      <p:sp>
        <p:nvSpPr>
          <p:cNvPr id="108" name="Google Shape;108;g1286659dbe5_0_361"/>
          <p:cNvSpPr/>
          <p:nvPr/>
        </p:nvSpPr>
        <p:spPr>
          <a:xfrm>
            <a:off x="3692144" y="3839355"/>
            <a:ext cx="2645400" cy="2430000"/>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9" name="Google Shape;109;g1286659dbe5_0_361"/>
          <p:cNvSpPr txBox="1"/>
          <p:nvPr/>
        </p:nvSpPr>
        <p:spPr>
          <a:xfrm>
            <a:off x="3885987" y="4285275"/>
            <a:ext cx="2172300" cy="19395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SzPts val="1100"/>
              <a:buNone/>
            </a:pPr>
            <a:r>
              <a:rPr lang="en-US" sz="1200">
                <a:solidFill>
                  <a:schemeClr val="lt1"/>
                </a:solidFill>
                <a:latin typeface="Poppins"/>
                <a:ea typeface="Poppins"/>
                <a:cs typeface="Poppins"/>
                <a:sym typeface="Poppins"/>
              </a:rPr>
              <a:t>Regenerative farming can  sequester 1.5 GT/yr of CO2E  into soil</a:t>
            </a:r>
            <a:r>
              <a:rPr lang="en-US" sz="1200" baseline="30000">
                <a:solidFill>
                  <a:schemeClr val="lt1"/>
                </a:solidFill>
                <a:latin typeface="Poppins"/>
                <a:ea typeface="Poppins"/>
                <a:cs typeface="Poppins"/>
                <a:sym typeface="Poppins"/>
              </a:rPr>
              <a:t>1</a:t>
            </a:r>
            <a:r>
              <a:rPr lang="en-US" sz="1200">
                <a:solidFill>
                  <a:schemeClr val="lt1"/>
                </a:solidFill>
                <a:latin typeface="Poppins"/>
                <a:ea typeface="Poppins"/>
                <a:cs typeface="Poppins"/>
                <a:sym typeface="Poppins"/>
              </a:rPr>
              <a:t>. Rebuilding soil organic matter can measurably improve carbon drawdown &amp; water cycles.</a:t>
            </a:r>
            <a:endParaRPr sz="1100">
              <a:solidFill>
                <a:schemeClr val="lt1"/>
              </a:solidFill>
              <a:latin typeface="Poppins"/>
              <a:ea typeface="Poppins"/>
              <a:cs typeface="Poppins"/>
              <a:sym typeface="Poppins"/>
            </a:endParaRPr>
          </a:p>
        </p:txBody>
      </p:sp>
      <p:sp>
        <p:nvSpPr>
          <p:cNvPr id="110" name="Google Shape;110;g1286659dbe5_0_361"/>
          <p:cNvSpPr txBox="1"/>
          <p:nvPr/>
        </p:nvSpPr>
        <p:spPr>
          <a:xfrm>
            <a:off x="3885986" y="3935366"/>
            <a:ext cx="2189100" cy="338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Poppins SemiBold"/>
                <a:ea typeface="Poppins SemiBold"/>
                <a:cs typeface="Poppins SemiBold"/>
                <a:sym typeface="Poppins SemiBold"/>
              </a:rPr>
              <a:t>Our Impact</a:t>
            </a:r>
            <a:endParaRPr sz="1600">
              <a:solidFill>
                <a:schemeClr val="lt1"/>
              </a:solidFill>
              <a:latin typeface="Poppins SemiBold"/>
              <a:ea typeface="Poppins SemiBold"/>
              <a:cs typeface="Poppins SemiBold"/>
              <a:sym typeface="Poppins SemiBold"/>
            </a:endParaRPr>
          </a:p>
        </p:txBody>
      </p:sp>
      <p:sp>
        <p:nvSpPr>
          <p:cNvPr id="111" name="Google Shape;111;g1286659dbe5_0_361"/>
          <p:cNvSpPr txBox="1"/>
          <p:nvPr/>
        </p:nvSpPr>
        <p:spPr>
          <a:xfrm>
            <a:off x="865050" y="2615275"/>
            <a:ext cx="3237900" cy="923289"/>
          </a:xfrm>
          <a:prstGeom prst="rect">
            <a:avLst/>
          </a:prstGeom>
          <a:noFill/>
          <a:ln>
            <a:noFill/>
          </a:ln>
        </p:spPr>
        <p:txBody>
          <a:bodyPr spcFirstLastPara="1" wrap="square" lIns="91425" tIns="45700" rIns="91425" bIns="45700" anchor="t" anchorCtr="0">
            <a:spAutoFit/>
          </a:bodyPr>
          <a:lstStyle/>
          <a:p>
            <a:pPr>
              <a:lnSpc>
                <a:spcPct val="150000"/>
              </a:lnSpc>
            </a:pPr>
            <a:r>
              <a:rPr lang="en-US" sz="1200">
                <a:solidFill>
                  <a:schemeClr val="dk1"/>
                </a:solidFill>
                <a:latin typeface="Poppins"/>
                <a:ea typeface="Poppins"/>
                <a:cs typeface="Poppins"/>
                <a:sym typeface="Poppins"/>
              </a:rPr>
              <a:t>We will be the dominant player in the regenerative fertilizer market within our served geographies by 2025.</a:t>
            </a:r>
            <a:endParaRPr lang="en-CA" sz="1200">
              <a:solidFill>
                <a:schemeClr val="dk1"/>
              </a:solidFill>
              <a:latin typeface="Poppins"/>
              <a:ea typeface="Poppins"/>
              <a:cs typeface="Poppins"/>
              <a:sym typeface="Poppins"/>
            </a:endParaRPr>
          </a:p>
        </p:txBody>
      </p:sp>
      <p:sp>
        <p:nvSpPr>
          <p:cNvPr id="112" name="Google Shape;112;g1286659dbe5_0_361"/>
          <p:cNvSpPr txBox="1"/>
          <p:nvPr/>
        </p:nvSpPr>
        <p:spPr>
          <a:xfrm>
            <a:off x="8237850" y="650424"/>
            <a:ext cx="2850300" cy="246181"/>
          </a:xfrm>
          <a:prstGeom prst="rect">
            <a:avLst/>
          </a:prstGeom>
          <a:noFill/>
          <a:ln>
            <a:noFill/>
          </a:ln>
        </p:spPr>
        <p:txBody>
          <a:bodyPr spcFirstLastPara="1" wrap="square" lIns="91425" tIns="45700" rIns="91425" bIns="45700" anchor="t" anchorCtr="0">
            <a:spAutoFit/>
          </a:bodyPr>
          <a:lstStyle/>
          <a:p>
            <a:pPr algn="r"/>
            <a:r>
              <a:rPr lang="en-US" sz="1000" b="0" i="0" u="none" strike="noStrike" cap="none">
                <a:solidFill>
                  <a:schemeClr val="tx1">
                    <a:lumMod val="50000"/>
                    <a:lumOff val="50000"/>
                  </a:schemeClr>
                </a:solidFill>
                <a:latin typeface="Poppins Light"/>
                <a:ea typeface="Poppins Light"/>
                <a:cs typeface="Poppins Light"/>
                <a:sym typeface="Poppins Light"/>
              </a:rPr>
              <a:t>Investor Presentation May 18, 2022</a:t>
            </a:r>
          </a:p>
        </p:txBody>
      </p:sp>
      <p:sp>
        <p:nvSpPr>
          <p:cNvPr id="113" name="Google Shape;113;g1286659dbe5_0_361"/>
          <p:cNvSpPr txBox="1"/>
          <p:nvPr/>
        </p:nvSpPr>
        <p:spPr>
          <a:xfrm>
            <a:off x="2863400" y="6459300"/>
            <a:ext cx="69009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900">
                <a:solidFill>
                  <a:srgbClr val="7F7F7F"/>
                </a:solidFill>
                <a:latin typeface="Avenir"/>
                <a:ea typeface="Avenir"/>
                <a:cs typeface="Avenir"/>
                <a:sym typeface="Avenir"/>
              </a:rPr>
              <a:t>1. Roe, S., Streck, C., Obersteiner, M. et al. Contribution of the land sector to a 1.5 °C world. Nat. Clim. Chang. 9, 817–828 (2019).</a:t>
            </a:r>
            <a:endParaRPr sz="900">
              <a:solidFill>
                <a:srgbClr val="7F7F7F"/>
              </a:solidFill>
              <a:latin typeface="Avenir"/>
              <a:ea typeface="Avenir"/>
              <a:cs typeface="Avenir"/>
              <a:sym typeface="Avenir"/>
            </a:endParaRPr>
          </a:p>
        </p:txBody>
      </p:sp>
      <p:pic>
        <p:nvPicPr>
          <p:cNvPr id="114" name="Google Shape;114;g1286659dbe5_0_361"/>
          <p:cNvPicPr preferRelativeResize="0"/>
          <p:nvPr/>
        </p:nvPicPr>
        <p:blipFill>
          <a:blip r:embed="rId3">
            <a:alphaModFix/>
          </a:blip>
          <a:stretch>
            <a:fillRect/>
          </a:stretch>
        </p:blipFill>
        <p:spPr>
          <a:xfrm>
            <a:off x="436100" y="514939"/>
            <a:ext cx="1537158" cy="461675"/>
          </a:xfrm>
          <a:prstGeom prst="rect">
            <a:avLst/>
          </a:prstGeom>
          <a:noFill/>
          <a:ln>
            <a:noFill/>
          </a:ln>
        </p:spPr>
      </p:pic>
      <p:sp>
        <p:nvSpPr>
          <p:cNvPr id="115" name="Google Shape;115;g1286659dbe5_0_361"/>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rgbClr val="7F7F7F"/>
                </a:solidFill>
                <a:latin typeface="Poppins SemiBold"/>
                <a:ea typeface="Poppins SemiBold"/>
                <a:cs typeface="Poppins SemiBold"/>
                <a:sym typeface="Poppins SemiBold"/>
              </a:rPr>
              <a:t>0</a:t>
            </a:r>
            <a:r>
              <a:rPr lang="en-US" sz="1000">
                <a:solidFill>
                  <a:srgbClr val="7F7F7F"/>
                </a:solidFill>
                <a:latin typeface="Poppins SemiBold"/>
                <a:ea typeface="Poppins SemiBold"/>
                <a:cs typeface="Poppins SemiBold"/>
                <a:sym typeface="Poppins SemiBold"/>
              </a:rPr>
              <a:t>4</a:t>
            </a:r>
            <a:endParaRPr sz="1000" b="0" i="0" u="none" strike="noStrike" cap="none">
              <a:solidFill>
                <a:srgbClr val="7F7F7F"/>
              </a:solidFill>
              <a:latin typeface="Poppins SemiBold"/>
              <a:ea typeface="Poppins SemiBold"/>
              <a:cs typeface="Poppins SemiBold"/>
              <a:sym typeface="Poppins SemiBold"/>
            </a:endParaRPr>
          </a:p>
        </p:txBody>
      </p:sp>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1" name="Picture 11" descr="Timeline&#10;&#10;Description automatically generated">
            <a:extLst>
              <a:ext uri="{FF2B5EF4-FFF2-40B4-BE49-F238E27FC236}">
                <a16:creationId xmlns:a16="http://schemas.microsoft.com/office/drawing/2014/main" id="{37AB38F4-5481-A42B-1DDF-6FEB9F9F9B09}"/>
              </a:ext>
            </a:extLst>
          </p:cNvPr>
          <p:cNvPicPr>
            <a:picLocks noChangeAspect="1"/>
          </p:cNvPicPr>
          <p:nvPr/>
        </p:nvPicPr>
        <p:blipFill>
          <a:blip r:embed="rId3"/>
          <a:stretch>
            <a:fillRect/>
          </a:stretch>
        </p:blipFill>
        <p:spPr>
          <a:xfrm>
            <a:off x="341153" y="1684539"/>
            <a:ext cx="8063217" cy="5026901"/>
          </a:xfrm>
          <a:prstGeom prst="rect">
            <a:avLst/>
          </a:prstGeom>
        </p:spPr>
      </p:pic>
      <p:sp>
        <p:nvSpPr>
          <p:cNvPr id="120" name="Google Shape;120;g12827e025bd_0_0"/>
          <p:cNvSpPr/>
          <p:nvPr/>
        </p:nvSpPr>
        <p:spPr>
          <a:xfrm>
            <a:off x="8942614" y="0"/>
            <a:ext cx="3249300"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1" name="Google Shape;121;g12827e025bd_0_0"/>
          <p:cNvSpPr txBox="1"/>
          <p:nvPr/>
        </p:nvSpPr>
        <p:spPr>
          <a:xfrm>
            <a:off x="800323" y="1329083"/>
            <a:ext cx="45990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Company</a:t>
            </a:r>
            <a:r>
              <a:rPr lang="en-US" sz="2600" b="0" i="0" u="none" strike="noStrike" cap="none">
                <a:solidFill>
                  <a:srgbClr val="50CB53"/>
                </a:solidFill>
                <a:latin typeface="Poppins SemiBold"/>
                <a:ea typeface="Poppins SemiBold"/>
                <a:cs typeface="Poppins SemiBold"/>
                <a:sym typeface="Poppins SemiBold"/>
              </a:rPr>
              <a:t> </a:t>
            </a:r>
            <a:r>
              <a:rPr lang="en-US" sz="2600" b="0" i="0" u="none" strike="noStrike" cap="none">
                <a:solidFill>
                  <a:srgbClr val="009A58"/>
                </a:solidFill>
                <a:latin typeface="Poppins SemiBold"/>
                <a:ea typeface="Poppins SemiBold"/>
                <a:cs typeface="Poppins SemiBold"/>
                <a:sym typeface="Poppins SemiBold"/>
              </a:rPr>
              <a:t>Overview</a:t>
            </a:r>
            <a:endParaRPr sz="2600" b="0" i="0" u="none" strike="noStrike" cap="none">
              <a:solidFill>
                <a:srgbClr val="009A58"/>
              </a:solidFill>
              <a:latin typeface="Poppins SemiBold"/>
              <a:ea typeface="Poppins SemiBold"/>
              <a:cs typeface="Poppins SemiBold"/>
              <a:sym typeface="Poppins SemiBold"/>
            </a:endParaRPr>
          </a:p>
        </p:txBody>
      </p:sp>
      <p:pic>
        <p:nvPicPr>
          <p:cNvPr id="122" name="Google Shape;122;g12827e025bd_0_0"/>
          <p:cNvPicPr preferRelativeResize="0">
            <a:picLocks noGrp="1"/>
          </p:cNvPicPr>
          <p:nvPr>
            <p:ph type="pic" idx="2"/>
          </p:nvPr>
        </p:nvPicPr>
        <p:blipFill rotWithShape="1">
          <a:blip r:embed="rId4">
            <a:alphaModFix/>
          </a:blip>
          <a:srcRect t="7489" b="7490"/>
          <a:stretch/>
        </p:blipFill>
        <p:spPr>
          <a:xfrm>
            <a:off x="8626900" y="2326054"/>
            <a:ext cx="2367986" cy="3610613"/>
          </a:xfrm>
          <a:prstGeom prst="rect">
            <a:avLst/>
          </a:prstGeom>
          <a:solidFill>
            <a:srgbClr val="F2F2F2"/>
          </a:solidFill>
          <a:ln>
            <a:noFill/>
          </a:ln>
        </p:spPr>
      </p:pic>
      <p:sp>
        <p:nvSpPr>
          <p:cNvPr id="123" name="Google Shape;123;g12827e025bd_0_0"/>
          <p:cNvSpPr txBox="1"/>
          <p:nvPr/>
        </p:nvSpPr>
        <p:spPr>
          <a:xfrm>
            <a:off x="9343650" y="650425"/>
            <a:ext cx="1779300" cy="13854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a:solidFill>
                  <a:schemeClr val="lt1"/>
                </a:solidFill>
                <a:latin typeface="Poppins Light"/>
                <a:ea typeface="Poppins Light"/>
                <a:cs typeface="Poppins Light"/>
                <a:sym typeface="Poppins Light"/>
              </a:rPr>
              <a:t>Regenerative </a:t>
            </a:r>
            <a:r>
              <a:rPr lang="en-US" sz="1200" i="0" u="none" strike="noStrike" cap="none">
                <a:solidFill>
                  <a:schemeClr val="lt1"/>
                </a:solidFill>
                <a:latin typeface="Poppins Light"/>
                <a:ea typeface="Poppins Light"/>
                <a:cs typeface="Poppins Light"/>
                <a:sym typeface="Poppins Light"/>
              </a:rPr>
              <a:t>agricultural practices include use of </a:t>
            </a:r>
            <a:r>
              <a:rPr lang="en-US" sz="1200">
                <a:solidFill>
                  <a:schemeClr val="lt1"/>
                </a:solidFill>
                <a:latin typeface="Poppins Light"/>
                <a:ea typeface="Poppins Light"/>
                <a:cs typeface="Poppins Light"/>
                <a:sym typeface="Poppins Light"/>
              </a:rPr>
              <a:t>f</a:t>
            </a:r>
            <a:r>
              <a:rPr lang="en-US" sz="1200" i="0" u="none" strike="noStrike" cap="none">
                <a:solidFill>
                  <a:schemeClr val="lt1"/>
                </a:solidFill>
                <a:latin typeface="Poppins Light"/>
                <a:ea typeface="Poppins Light"/>
                <a:cs typeface="Poppins Light"/>
                <a:sym typeface="Poppins Light"/>
              </a:rPr>
              <a:t>ertilizer</a:t>
            </a:r>
            <a:r>
              <a:rPr lang="en-US" sz="1200">
                <a:solidFill>
                  <a:schemeClr val="lt1"/>
                </a:solidFill>
                <a:latin typeface="Poppins Light"/>
                <a:ea typeface="Poppins Light"/>
                <a:cs typeface="Poppins Light"/>
                <a:sym typeface="Poppins Light"/>
              </a:rPr>
              <a:t> that builds soil health.</a:t>
            </a:r>
            <a:endParaRPr sz="1200" i="0" u="none" strike="noStrike" cap="none">
              <a:solidFill>
                <a:srgbClr val="000000"/>
              </a:solidFill>
              <a:latin typeface="Poppins Light"/>
              <a:ea typeface="Poppins Light"/>
              <a:cs typeface="Poppins Light"/>
              <a:sym typeface="Poppins Light"/>
            </a:endParaRPr>
          </a:p>
        </p:txBody>
      </p:sp>
      <p:sp>
        <p:nvSpPr>
          <p:cNvPr id="124" name="Google Shape;124;g12827e025bd_0_0"/>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SemiBold"/>
                <a:ea typeface="Poppins SemiBold"/>
                <a:cs typeface="Poppins SemiBold"/>
                <a:sym typeface="Poppins SemiBold"/>
              </a:rPr>
              <a:t>0</a:t>
            </a:r>
            <a:r>
              <a:rPr lang="en-US" sz="1000">
                <a:solidFill>
                  <a:schemeClr val="lt1"/>
                </a:solidFill>
                <a:latin typeface="Poppins SemiBold"/>
                <a:ea typeface="Poppins SemiBold"/>
                <a:cs typeface="Poppins SemiBold"/>
                <a:sym typeface="Poppins SemiBold"/>
              </a:rPr>
              <a:t>5</a:t>
            </a:r>
            <a:endParaRPr sz="1000" b="0" i="0" u="none" strike="noStrike" cap="none">
              <a:solidFill>
                <a:schemeClr val="lt1"/>
              </a:solidFill>
              <a:latin typeface="Poppins SemiBold"/>
              <a:ea typeface="Poppins SemiBold"/>
              <a:cs typeface="Poppins SemiBold"/>
              <a:sym typeface="Poppins SemiBold"/>
            </a:endParaRPr>
          </a:p>
        </p:txBody>
      </p:sp>
      <p:pic>
        <p:nvPicPr>
          <p:cNvPr id="125" name="Google Shape;125;g12827e025bd_0_0"/>
          <p:cNvPicPr preferRelativeResize="0"/>
          <p:nvPr/>
        </p:nvPicPr>
        <p:blipFill rotWithShape="1">
          <a:blip r:embed="rId5">
            <a:alphaModFix/>
          </a:blip>
          <a:srcRect/>
          <a:stretch/>
        </p:blipFill>
        <p:spPr>
          <a:xfrm>
            <a:off x="436100" y="514939"/>
            <a:ext cx="1537158" cy="461675"/>
          </a:xfrm>
          <a:prstGeom prst="rect">
            <a:avLst/>
          </a:prstGeom>
          <a:noFill/>
          <a:ln>
            <a:noFill/>
          </a:ln>
        </p:spPr>
      </p:pic>
      <p:sp>
        <p:nvSpPr>
          <p:cNvPr id="4" name="TextBox 3">
            <a:extLst>
              <a:ext uri="{FF2B5EF4-FFF2-40B4-BE49-F238E27FC236}">
                <a16:creationId xmlns:a16="http://schemas.microsoft.com/office/drawing/2014/main" id="{6AE56032-1154-67A2-63DC-24150E6ACF57}"/>
              </a:ext>
            </a:extLst>
          </p:cNvPr>
          <p:cNvSpPr txBox="1"/>
          <p:nvPr/>
        </p:nvSpPr>
        <p:spPr>
          <a:xfrm>
            <a:off x="1461478" y="2679733"/>
            <a:ext cx="147971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latin typeface="Poppins ExtraLight"/>
              </a:rPr>
              <a:t>Replenish begins early sales to the central Alberta market reaching $6.8 M in sales.</a:t>
            </a:r>
          </a:p>
        </p:txBody>
      </p:sp>
      <p:sp>
        <p:nvSpPr>
          <p:cNvPr id="5" name="TextBox 4">
            <a:extLst>
              <a:ext uri="{FF2B5EF4-FFF2-40B4-BE49-F238E27FC236}">
                <a16:creationId xmlns:a16="http://schemas.microsoft.com/office/drawing/2014/main" id="{0BFA54F1-3868-1A5B-5ED9-E753834EBF08}"/>
              </a:ext>
            </a:extLst>
          </p:cNvPr>
          <p:cNvSpPr txBox="1"/>
          <p:nvPr/>
        </p:nvSpPr>
        <p:spPr>
          <a:xfrm>
            <a:off x="3701111" y="2557365"/>
            <a:ext cx="144291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Replenish upgrades pilot facility in </a:t>
            </a:r>
            <a:r>
              <a:rPr lang="en-US" sz="1000" err="1">
                <a:solidFill>
                  <a:schemeClr val="tx1"/>
                </a:solidFill>
                <a:latin typeface="Poppins ExtraLight"/>
              </a:rPr>
              <a:t>Beiseker</a:t>
            </a:r>
            <a:r>
              <a:rPr lang="en-US" sz="1000">
                <a:solidFill>
                  <a:schemeClr val="tx1"/>
                </a:solidFill>
                <a:latin typeface="Poppins ExtraLight"/>
              </a:rPr>
              <a:t>, AB. Expands production capacity in Northern Alberta.</a:t>
            </a:r>
            <a:endParaRPr lang="en-US">
              <a:solidFill>
                <a:schemeClr val="tx1"/>
              </a:solidFill>
            </a:endParaRPr>
          </a:p>
        </p:txBody>
      </p:sp>
      <p:sp>
        <p:nvSpPr>
          <p:cNvPr id="6" name="TextBox 5">
            <a:extLst>
              <a:ext uri="{FF2B5EF4-FFF2-40B4-BE49-F238E27FC236}">
                <a16:creationId xmlns:a16="http://schemas.microsoft.com/office/drawing/2014/main" id="{5723964C-70E9-0407-C5A3-FEDB4C7CEC15}"/>
              </a:ext>
            </a:extLst>
          </p:cNvPr>
          <p:cNvSpPr txBox="1"/>
          <p:nvPr/>
        </p:nvSpPr>
        <p:spPr>
          <a:xfrm>
            <a:off x="5961058" y="2372377"/>
            <a:ext cx="1359019"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Commission of K+S site in Bethune, SK to service largest agricultural region in the country (36.5 M acres).</a:t>
            </a:r>
          </a:p>
        </p:txBody>
      </p:sp>
      <p:sp>
        <p:nvSpPr>
          <p:cNvPr id="7" name="TextBox 6">
            <a:extLst>
              <a:ext uri="{FF2B5EF4-FFF2-40B4-BE49-F238E27FC236}">
                <a16:creationId xmlns:a16="http://schemas.microsoft.com/office/drawing/2014/main" id="{DE8FE122-B586-14AB-F7C3-402D8098B57D}"/>
              </a:ext>
            </a:extLst>
          </p:cNvPr>
          <p:cNvSpPr txBox="1"/>
          <p:nvPr/>
        </p:nvSpPr>
        <p:spPr>
          <a:xfrm>
            <a:off x="440219" y="4975711"/>
            <a:ext cx="139397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Replenish Nutrients is founded by Neil Wiens, Gerard Philpott, and Kevin Erickson.</a:t>
            </a:r>
          </a:p>
        </p:txBody>
      </p:sp>
      <p:sp>
        <p:nvSpPr>
          <p:cNvPr id="8" name="TextBox 7">
            <a:extLst>
              <a:ext uri="{FF2B5EF4-FFF2-40B4-BE49-F238E27FC236}">
                <a16:creationId xmlns:a16="http://schemas.microsoft.com/office/drawing/2014/main" id="{A2D5752D-BF7E-5607-AA06-34563E67964D}"/>
              </a:ext>
            </a:extLst>
          </p:cNvPr>
          <p:cNvSpPr txBox="1"/>
          <p:nvPr/>
        </p:nvSpPr>
        <p:spPr>
          <a:xfrm>
            <a:off x="2582220" y="4994475"/>
            <a:ext cx="147786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Replenish Nutrients becomes public and hits $15 M in sales.</a:t>
            </a:r>
          </a:p>
        </p:txBody>
      </p:sp>
      <p:sp>
        <p:nvSpPr>
          <p:cNvPr id="9" name="TextBox 8">
            <a:extLst>
              <a:ext uri="{FF2B5EF4-FFF2-40B4-BE49-F238E27FC236}">
                <a16:creationId xmlns:a16="http://schemas.microsoft.com/office/drawing/2014/main" id="{34EAF68C-AFEA-F8EE-43CE-D1F9A959CFE0}"/>
              </a:ext>
            </a:extLst>
          </p:cNvPr>
          <p:cNvSpPr txBox="1"/>
          <p:nvPr/>
        </p:nvSpPr>
        <p:spPr>
          <a:xfrm>
            <a:off x="4736231" y="4973501"/>
            <a:ext cx="1624669" cy="7148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Commission Northern Alberta to service the 10 M acres in the Peace Region.</a:t>
            </a:r>
          </a:p>
        </p:txBody>
      </p:sp>
      <p:sp>
        <p:nvSpPr>
          <p:cNvPr id="10" name="TextBox 9">
            <a:extLst>
              <a:ext uri="{FF2B5EF4-FFF2-40B4-BE49-F238E27FC236}">
                <a16:creationId xmlns:a16="http://schemas.microsoft.com/office/drawing/2014/main" id="{D3519C64-DE7E-2914-C5CD-1A1A74331C53}"/>
              </a:ext>
            </a:extLst>
          </p:cNvPr>
          <p:cNvSpPr txBox="1"/>
          <p:nvPr/>
        </p:nvSpPr>
        <p:spPr>
          <a:xfrm>
            <a:off x="7008787" y="4973497"/>
            <a:ext cx="1456888"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solidFill>
                  <a:schemeClr val="tx1"/>
                </a:solidFill>
                <a:latin typeface="Poppins ExtraLight"/>
              </a:rPr>
              <a:t>Replenish has multiple sites online. Expands into US to meet the growing demand for regenerative product.</a:t>
            </a: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5"/>
          <p:cNvSpPr/>
          <p:nvPr/>
        </p:nvSpPr>
        <p:spPr>
          <a:xfrm>
            <a:off x="-337" y="1"/>
            <a:ext cx="8016874"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2" name="Google Shape;132;p5"/>
          <p:cNvPicPr preferRelativeResize="0">
            <a:picLocks noGrp="1"/>
          </p:cNvPicPr>
          <p:nvPr>
            <p:ph type="pic" idx="2"/>
          </p:nvPr>
        </p:nvPicPr>
        <p:blipFill rotWithShape="1">
          <a:blip r:embed="rId3">
            <a:alphaModFix/>
          </a:blip>
          <a:srcRect l="29705" r="29705"/>
          <a:stretch/>
        </p:blipFill>
        <p:spPr>
          <a:xfrm>
            <a:off x="8016875" y="0"/>
            <a:ext cx="4175125" cy="6858000"/>
          </a:xfrm>
          <a:prstGeom prst="rect">
            <a:avLst/>
          </a:prstGeom>
          <a:solidFill>
            <a:srgbClr val="F2F2F2"/>
          </a:solidFill>
          <a:ln>
            <a:noFill/>
          </a:ln>
        </p:spPr>
      </p:pic>
      <p:sp>
        <p:nvSpPr>
          <p:cNvPr id="133" name="Google Shape;133;p5"/>
          <p:cNvSpPr txBox="1"/>
          <p:nvPr/>
        </p:nvSpPr>
        <p:spPr>
          <a:xfrm>
            <a:off x="900213" y="1050525"/>
            <a:ext cx="6646200" cy="554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en-US" sz="3000" b="0" i="0" u="none" strike="noStrike" cap="none">
                <a:solidFill>
                  <a:schemeClr val="lt1"/>
                </a:solidFill>
                <a:latin typeface="Poppins SemiBold"/>
                <a:ea typeface="Poppins SemiBold"/>
                <a:cs typeface="Poppins SemiBold"/>
                <a:sym typeface="Poppins SemiBold"/>
              </a:rPr>
              <a:t>Business Highlights</a:t>
            </a:r>
            <a:endParaRPr sz="3000" b="0" i="0" u="none" strike="noStrike" cap="none">
              <a:solidFill>
                <a:schemeClr val="lt1"/>
              </a:solidFill>
              <a:latin typeface="Poppins SemiBold"/>
              <a:ea typeface="Poppins SemiBold"/>
              <a:cs typeface="Poppins SemiBold"/>
              <a:sym typeface="Poppins SemiBold"/>
            </a:endParaRPr>
          </a:p>
        </p:txBody>
      </p:sp>
      <p:sp>
        <p:nvSpPr>
          <p:cNvPr id="134" name="Google Shape;134;p5"/>
          <p:cNvSpPr txBox="1"/>
          <p:nvPr/>
        </p:nvSpPr>
        <p:spPr>
          <a:xfrm>
            <a:off x="8272682" y="650424"/>
            <a:ext cx="2850300" cy="4617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Poised for growth with the business fundamentals in place</a:t>
            </a:r>
            <a:endParaRPr sz="1200" b="0" i="0" u="none" strike="noStrike" cap="none">
              <a:solidFill>
                <a:schemeClr val="lt1"/>
              </a:solidFill>
              <a:latin typeface="Poppins Light"/>
              <a:ea typeface="Poppins Light"/>
              <a:cs typeface="Poppins Light"/>
              <a:sym typeface="Poppins Light"/>
            </a:endParaRPr>
          </a:p>
        </p:txBody>
      </p:sp>
      <p:sp>
        <p:nvSpPr>
          <p:cNvPr id="135" name="Google Shape;135;p5"/>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SemiBold"/>
                <a:ea typeface="Poppins SemiBold"/>
                <a:cs typeface="Poppins SemiBold"/>
                <a:sym typeface="Poppins SemiBold"/>
              </a:rPr>
              <a:t>0</a:t>
            </a:r>
            <a:r>
              <a:rPr lang="en-US" sz="1000">
                <a:solidFill>
                  <a:schemeClr val="lt1"/>
                </a:solidFill>
                <a:latin typeface="Poppins SemiBold"/>
                <a:ea typeface="Poppins SemiBold"/>
                <a:cs typeface="Poppins SemiBold"/>
                <a:sym typeface="Poppins SemiBold"/>
              </a:rPr>
              <a:t>6</a:t>
            </a:r>
            <a:endParaRPr sz="1000" b="0" i="0" u="none" strike="noStrike" cap="none">
              <a:solidFill>
                <a:schemeClr val="lt1"/>
              </a:solidFill>
              <a:latin typeface="Poppins SemiBold"/>
              <a:ea typeface="Poppins SemiBold"/>
              <a:cs typeface="Poppins SemiBold"/>
              <a:sym typeface="Poppins SemiBold"/>
            </a:endParaRPr>
          </a:p>
        </p:txBody>
      </p:sp>
      <p:pic>
        <p:nvPicPr>
          <p:cNvPr id="136" name="Google Shape;136;p5"/>
          <p:cNvPicPr preferRelativeResize="0"/>
          <p:nvPr/>
        </p:nvPicPr>
        <p:blipFill rotWithShape="1">
          <a:blip r:embed="rId4">
            <a:alphaModFix/>
          </a:blip>
          <a:srcRect/>
          <a:stretch/>
        </p:blipFill>
        <p:spPr>
          <a:xfrm>
            <a:off x="729325" y="303450"/>
            <a:ext cx="399190" cy="593275"/>
          </a:xfrm>
          <a:prstGeom prst="rect">
            <a:avLst/>
          </a:prstGeom>
          <a:noFill/>
          <a:ln>
            <a:noFill/>
          </a:ln>
        </p:spPr>
      </p:pic>
      <p:sp>
        <p:nvSpPr>
          <p:cNvPr id="137" name="Google Shape;137;p5"/>
          <p:cNvSpPr txBox="1"/>
          <p:nvPr/>
        </p:nvSpPr>
        <p:spPr>
          <a:xfrm>
            <a:off x="900219" y="5807707"/>
            <a:ext cx="58347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1. Roe, S., Streck, C., Obersteiner, M. et al. Contribution of the land sector to a 1.5 °C world. Nat. Clim. Chang. 9, 817–828 (2019). ed for growth with the business fundamentals in place</a:t>
            </a:r>
            <a:endParaRPr sz="1000" b="0" i="0" u="none" strike="noStrike" cap="none">
              <a:solidFill>
                <a:schemeClr val="lt1"/>
              </a:solidFill>
              <a:latin typeface="Poppins Light"/>
              <a:ea typeface="Poppins Light"/>
              <a:cs typeface="Poppins Light"/>
              <a:sym typeface="Poppins Light"/>
            </a:endParaRPr>
          </a:p>
        </p:txBody>
      </p:sp>
      <p:sp>
        <p:nvSpPr>
          <p:cNvPr id="138" name="Google Shape;138;p5"/>
          <p:cNvSpPr txBox="1"/>
          <p:nvPr/>
        </p:nvSpPr>
        <p:spPr>
          <a:xfrm>
            <a:off x="900225" y="1734475"/>
            <a:ext cx="7116300" cy="3755700"/>
          </a:xfrm>
          <a:prstGeom prst="rect">
            <a:avLst/>
          </a:prstGeom>
          <a:noFill/>
          <a:ln>
            <a:noFill/>
          </a:ln>
        </p:spPr>
        <p:txBody>
          <a:bodyPr spcFirstLastPara="1" wrap="square" lIns="91425" tIns="91425" rIns="91425" bIns="91425" anchor="t" anchorCtr="0">
            <a:spAutoFit/>
          </a:bodyPr>
          <a:lstStyle/>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Regenerative Fertilizer Products Target a $6 billion market</a:t>
            </a:r>
            <a:endParaRPr sz="1600">
              <a:solidFill>
                <a:schemeClr val="lt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Replenish is expanding aggressively at &gt;200% (CAGR) with $15+ million of sales (CY2021) while achieving 25%+ gross margin.</a:t>
            </a:r>
            <a:endParaRPr sz="1600">
              <a:solidFill>
                <a:schemeClr val="dk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Sales only limited by production capacity.</a:t>
            </a:r>
            <a:endParaRPr sz="1600">
              <a:solidFill>
                <a:schemeClr val="lt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Growth Projects in AB and SK Will Drive Sales and EBITDA Growth</a:t>
            </a:r>
            <a:endParaRPr sz="1600">
              <a:solidFill>
                <a:schemeClr val="lt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Products have been tested on-farm with documented efficacy.</a:t>
            </a:r>
            <a:endParaRPr sz="1600">
              <a:solidFill>
                <a:schemeClr val="lt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Regeneratively produced crops result in food with higher nutrient density without the salt load that comes with conventional fertilizer.</a:t>
            </a:r>
            <a:endParaRPr sz="1600">
              <a:solidFill>
                <a:schemeClr val="dk1"/>
              </a:solidFill>
              <a:latin typeface="Poppins Light"/>
              <a:ea typeface="Poppins Light"/>
              <a:cs typeface="Poppins Light"/>
              <a:sym typeface="Poppins Light"/>
            </a:endParaRPr>
          </a:p>
          <a:p>
            <a:pPr marL="171450" lvl="0" indent="-215900" algn="l" rtl="0">
              <a:lnSpc>
                <a:spcPct val="150000"/>
              </a:lnSpc>
              <a:spcBef>
                <a:spcPts val="0"/>
              </a:spcBef>
              <a:spcAft>
                <a:spcPts val="0"/>
              </a:spcAft>
              <a:buClr>
                <a:srgbClr val="50CB53"/>
              </a:buClr>
              <a:buSzPts val="1600"/>
              <a:buFont typeface="Poppins Light"/>
              <a:buChar char="❖"/>
            </a:pPr>
            <a:r>
              <a:rPr lang="en-US" sz="1600">
                <a:solidFill>
                  <a:schemeClr val="lt1"/>
                </a:solidFill>
                <a:latin typeface="Poppins Light"/>
                <a:ea typeface="Poppins Light"/>
                <a:cs typeface="Poppins Light"/>
                <a:sym typeface="Poppins Light"/>
              </a:rPr>
              <a:t>Regenerative farming can sequester 1.5 GT/yr of CO2E into soil and eliminate need for harmful pesticides </a:t>
            </a:r>
            <a:r>
              <a:rPr lang="en-US" sz="1600" baseline="30000">
                <a:solidFill>
                  <a:schemeClr val="lt1"/>
                </a:solidFill>
                <a:latin typeface="Poppins Light"/>
                <a:ea typeface="Poppins Light"/>
                <a:cs typeface="Poppins Light"/>
                <a:sym typeface="Poppins Light"/>
              </a:rPr>
              <a:t>1</a:t>
            </a:r>
            <a:r>
              <a:rPr lang="en-US" sz="1600">
                <a:solidFill>
                  <a:schemeClr val="lt1"/>
                </a:solidFill>
                <a:latin typeface="Poppins Light"/>
                <a:ea typeface="Poppins Light"/>
                <a:cs typeface="Poppins Light"/>
                <a:sym typeface="Poppins Light"/>
              </a:rPr>
              <a:t>.</a:t>
            </a:r>
            <a:endParaRPr sz="1600">
              <a:solidFill>
                <a:schemeClr val="lt1"/>
              </a:solidFill>
              <a:latin typeface="Poppins Light"/>
              <a:ea typeface="Poppins Light"/>
              <a:cs typeface="Poppins Light"/>
              <a:sym typeface="Poppins Light"/>
            </a:endParaRP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grpSp>
        <p:nvGrpSpPr>
          <p:cNvPr id="393" name="Google Shape;393;p17"/>
          <p:cNvGrpSpPr/>
          <p:nvPr/>
        </p:nvGrpSpPr>
        <p:grpSpPr>
          <a:xfrm>
            <a:off x="5670540" y="366488"/>
            <a:ext cx="5454600" cy="4034735"/>
            <a:chOff x="457200" y="0"/>
            <a:chExt cx="5454600" cy="4034735"/>
          </a:xfrm>
        </p:grpSpPr>
        <p:sp>
          <p:nvSpPr>
            <p:cNvPr id="394" name="Google Shape;394;p17"/>
            <p:cNvSpPr/>
            <p:nvPr/>
          </p:nvSpPr>
          <p:spPr>
            <a:xfrm>
              <a:off x="2143933" y="0"/>
              <a:ext cx="2081100" cy="1539600"/>
            </a:xfrm>
            <a:prstGeom prst="trapezoid">
              <a:avLst>
                <a:gd name="adj" fmla="val 67595"/>
              </a:avLst>
            </a:prstGeom>
            <a:solidFill>
              <a:srgbClr val="00C47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i="0" u="none" strike="noStrike" cap="none">
                <a:solidFill>
                  <a:srgbClr val="000000"/>
                </a:solidFill>
                <a:latin typeface="Poppins SemiBold"/>
                <a:ea typeface="Poppins SemiBold"/>
                <a:cs typeface="Poppins SemiBold"/>
                <a:sym typeface="Poppins SemiBold"/>
              </a:endParaRPr>
            </a:p>
          </p:txBody>
        </p:sp>
        <p:sp>
          <p:nvSpPr>
            <p:cNvPr id="395" name="Google Shape;395;p17"/>
            <p:cNvSpPr txBox="1"/>
            <p:nvPr/>
          </p:nvSpPr>
          <p:spPr>
            <a:xfrm>
              <a:off x="2143933" y="0"/>
              <a:ext cx="2081100" cy="1539600"/>
            </a:xfrm>
            <a:prstGeom prst="rect">
              <a:avLst/>
            </a:prstGeom>
            <a:noFill/>
            <a:ln>
              <a:noFill/>
            </a:ln>
          </p:spPr>
          <p:txBody>
            <a:bodyPr spcFirstLastPara="1" wrap="square" lIns="13950" tIns="13950" rIns="13950" bIns="13950" anchor="ctr" anchorCtr="0">
              <a:noAutofit/>
            </a:bodyPr>
            <a:lstStyle/>
            <a:p>
              <a:pPr marL="0" marR="0" lvl="0" indent="0" algn="ctr" rtl="0">
                <a:lnSpc>
                  <a:spcPct val="133333"/>
                </a:lnSpc>
                <a:spcBef>
                  <a:spcPts val="0"/>
                </a:spcBef>
                <a:spcAft>
                  <a:spcPts val="0"/>
                </a:spcAft>
                <a:buClr>
                  <a:schemeClr val="dk1"/>
                </a:buClr>
                <a:buSzPts val="1050"/>
                <a:buFont typeface="Calibri"/>
                <a:buNone/>
              </a:pPr>
              <a:endParaRPr sz="1050" i="0" u="none" strike="noStrike" cap="none">
                <a:solidFill>
                  <a:schemeClr val="lt1"/>
                </a:solidFill>
                <a:latin typeface="Poppins SemiBold"/>
                <a:ea typeface="Poppins SemiBold"/>
                <a:cs typeface="Poppins SemiBold"/>
                <a:sym typeface="Poppins SemiBold"/>
              </a:endParaRPr>
            </a:p>
            <a:p>
              <a:pPr marL="0" marR="0" lvl="0" indent="0" algn="ctr" rtl="0">
                <a:lnSpc>
                  <a:spcPct val="133333"/>
                </a:lnSpc>
                <a:spcBef>
                  <a:spcPts val="368"/>
                </a:spcBef>
                <a:spcAft>
                  <a:spcPts val="0"/>
                </a:spcAft>
                <a:buClr>
                  <a:schemeClr val="dk1"/>
                </a:buClr>
                <a:buSzPts val="1050"/>
                <a:buFont typeface="Calibri"/>
                <a:buNone/>
              </a:pPr>
              <a:endParaRPr sz="1050" i="0" u="none" strike="noStrike" cap="none">
                <a:solidFill>
                  <a:schemeClr val="lt1"/>
                </a:solidFill>
                <a:latin typeface="Poppins SemiBold"/>
                <a:ea typeface="Poppins SemiBold"/>
                <a:cs typeface="Poppins SemiBold"/>
                <a:sym typeface="Poppins SemiBold"/>
              </a:endParaRPr>
            </a:p>
            <a:p>
              <a:pPr marL="0" marR="0" lvl="0" indent="0" algn="ctr" rtl="0">
                <a:lnSpc>
                  <a:spcPct val="133333"/>
                </a:lnSpc>
                <a:spcBef>
                  <a:spcPts val="368"/>
                </a:spcBef>
                <a:spcAft>
                  <a:spcPts val="0"/>
                </a:spcAft>
                <a:buClr>
                  <a:schemeClr val="lt1"/>
                </a:buClr>
                <a:buSzPts val="1050"/>
                <a:buFont typeface="Poppins SemiBold"/>
                <a:buNone/>
              </a:pPr>
              <a:r>
                <a:rPr lang="en-US" sz="1050" i="0" u="none" strike="noStrike" cap="none">
                  <a:solidFill>
                    <a:schemeClr val="lt1"/>
                  </a:solidFill>
                  <a:latin typeface="Poppins SemiBold"/>
                  <a:ea typeface="Poppins SemiBold"/>
                  <a:cs typeface="Poppins SemiBold"/>
                  <a:sym typeface="Poppins SemiBold"/>
                </a:rPr>
                <a:t>CDN Market </a:t>
              </a:r>
              <a:endParaRPr sz="1400" i="0" u="none" strike="noStrike" cap="none">
                <a:solidFill>
                  <a:srgbClr val="000000"/>
                </a:solidFill>
                <a:latin typeface="Poppins SemiBold"/>
                <a:ea typeface="Poppins SemiBold"/>
                <a:cs typeface="Poppins SemiBold"/>
                <a:sym typeface="Poppins SemiBold"/>
              </a:endParaRPr>
            </a:p>
            <a:p>
              <a:pPr marL="0" marR="0" lvl="0" indent="0" algn="ctr" rtl="0">
                <a:lnSpc>
                  <a:spcPct val="133333"/>
                </a:lnSpc>
                <a:spcBef>
                  <a:spcPts val="368"/>
                </a:spcBef>
                <a:spcAft>
                  <a:spcPts val="0"/>
                </a:spcAft>
                <a:buClr>
                  <a:schemeClr val="lt1"/>
                </a:buClr>
                <a:buSzPts val="1050"/>
                <a:buFont typeface="Poppins SemiBold"/>
                <a:buNone/>
              </a:pPr>
              <a:r>
                <a:rPr lang="en-US" sz="1050" i="0" u="none" strike="noStrike" cap="none">
                  <a:solidFill>
                    <a:schemeClr val="lt1"/>
                  </a:solidFill>
                  <a:latin typeface="Poppins SemiBold"/>
                  <a:ea typeface="Poppins SemiBold"/>
                  <a:cs typeface="Poppins SemiBold"/>
                  <a:sym typeface="Poppins SemiBold"/>
                </a:rPr>
                <a:t>&gt; $6.0B in 2021</a:t>
              </a:r>
              <a:endParaRPr sz="1050" i="0" u="none" strike="noStrike" cap="none">
                <a:solidFill>
                  <a:schemeClr val="lt1"/>
                </a:solidFill>
                <a:latin typeface="Poppins SemiBold"/>
                <a:ea typeface="Poppins SemiBold"/>
                <a:cs typeface="Poppins SemiBold"/>
                <a:sym typeface="Poppins SemiBold"/>
              </a:endParaRPr>
            </a:p>
          </p:txBody>
        </p:sp>
        <p:sp>
          <p:nvSpPr>
            <p:cNvPr id="396" name="Google Shape;396;p17"/>
            <p:cNvSpPr/>
            <p:nvPr/>
          </p:nvSpPr>
          <p:spPr>
            <a:xfrm>
              <a:off x="1103337" y="1539467"/>
              <a:ext cx="4162500" cy="1539600"/>
            </a:xfrm>
            <a:prstGeom prst="trapezoid">
              <a:avLst>
                <a:gd name="adj" fmla="val 67595"/>
              </a:avLst>
            </a:prstGeom>
            <a:solidFill>
              <a:srgbClr val="00AC6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i="0" u="none" strike="noStrike" cap="none">
                <a:solidFill>
                  <a:srgbClr val="000000"/>
                </a:solidFill>
                <a:latin typeface="Poppins SemiBold"/>
                <a:ea typeface="Poppins SemiBold"/>
                <a:cs typeface="Poppins SemiBold"/>
                <a:sym typeface="Poppins SemiBold"/>
              </a:endParaRPr>
            </a:p>
          </p:txBody>
        </p:sp>
        <p:sp>
          <p:nvSpPr>
            <p:cNvPr id="397" name="Google Shape;397;p17"/>
            <p:cNvSpPr txBox="1"/>
            <p:nvPr/>
          </p:nvSpPr>
          <p:spPr>
            <a:xfrm>
              <a:off x="1831754" y="1539467"/>
              <a:ext cx="2705700" cy="1539600"/>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Poppins SemiBold"/>
                <a:buNone/>
              </a:pPr>
              <a:r>
                <a:rPr lang="en-US" sz="1200" i="0" u="none" strike="noStrike" cap="none">
                  <a:solidFill>
                    <a:schemeClr val="lt1"/>
                  </a:solidFill>
                  <a:latin typeface="Poppins SemiBold"/>
                  <a:ea typeface="Poppins SemiBold"/>
                  <a:cs typeface="Poppins SemiBold"/>
                  <a:sym typeface="Poppins SemiBold"/>
                </a:rPr>
                <a:t>North American Market </a:t>
              </a:r>
              <a:endParaRPr sz="1400" i="0" u="none" strike="noStrike" cap="none">
                <a:solidFill>
                  <a:srgbClr val="000000"/>
                </a:solidFill>
                <a:latin typeface="Poppins SemiBold"/>
                <a:ea typeface="Poppins SemiBold"/>
                <a:cs typeface="Poppins SemiBold"/>
                <a:sym typeface="Poppins SemiBold"/>
              </a:endParaRPr>
            </a:p>
            <a:p>
              <a:pPr marL="0" marR="0" lvl="0" indent="0" algn="ctr" rtl="0">
                <a:lnSpc>
                  <a:spcPct val="90000"/>
                </a:lnSpc>
                <a:spcBef>
                  <a:spcPts val="420"/>
                </a:spcBef>
                <a:spcAft>
                  <a:spcPts val="0"/>
                </a:spcAft>
                <a:buClr>
                  <a:schemeClr val="lt1"/>
                </a:buClr>
                <a:buSzPts val="1200"/>
                <a:buFont typeface="Poppins SemiBold"/>
                <a:buNone/>
              </a:pPr>
              <a:r>
                <a:rPr lang="en-US" sz="1200" i="0" u="none" strike="noStrike" cap="none">
                  <a:solidFill>
                    <a:schemeClr val="lt1"/>
                  </a:solidFill>
                  <a:latin typeface="Poppins SemiBold"/>
                  <a:ea typeface="Poppins SemiBold"/>
                  <a:cs typeface="Poppins SemiBold"/>
                  <a:sym typeface="Poppins SemiBold"/>
                </a:rPr>
                <a:t>$25 B (2021) </a:t>
              </a:r>
              <a:endParaRPr sz="1200" i="0" u="none" strike="noStrike" cap="none">
                <a:solidFill>
                  <a:schemeClr val="lt1"/>
                </a:solidFill>
                <a:latin typeface="Poppins SemiBold"/>
                <a:ea typeface="Poppins SemiBold"/>
                <a:cs typeface="Poppins SemiBold"/>
                <a:sym typeface="Poppins SemiBold"/>
              </a:endParaRPr>
            </a:p>
          </p:txBody>
        </p:sp>
        <p:sp>
          <p:nvSpPr>
            <p:cNvPr id="398" name="Google Shape;398;p17"/>
            <p:cNvSpPr/>
            <p:nvPr/>
          </p:nvSpPr>
          <p:spPr>
            <a:xfrm>
              <a:off x="457200" y="3078935"/>
              <a:ext cx="5454600" cy="955800"/>
            </a:xfrm>
            <a:prstGeom prst="trapezoid">
              <a:avLst>
                <a:gd name="adj" fmla="val 67595"/>
              </a:avLst>
            </a:prstGeom>
            <a:solidFill>
              <a:srgbClr val="007C48"/>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i="0" u="none" strike="noStrike" cap="none">
                <a:solidFill>
                  <a:srgbClr val="000000"/>
                </a:solidFill>
                <a:latin typeface="Poppins SemiBold"/>
                <a:ea typeface="Poppins SemiBold"/>
                <a:cs typeface="Poppins SemiBold"/>
                <a:sym typeface="Poppins SemiBold"/>
              </a:endParaRPr>
            </a:p>
          </p:txBody>
        </p:sp>
        <p:sp>
          <p:nvSpPr>
            <p:cNvPr id="399" name="Google Shape;399;p17"/>
            <p:cNvSpPr txBox="1"/>
            <p:nvPr/>
          </p:nvSpPr>
          <p:spPr>
            <a:xfrm>
              <a:off x="1411765" y="3078935"/>
              <a:ext cx="3545400" cy="955800"/>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Poppins SemiBold"/>
                <a:buNone/>
              </a:pPr>
              <a:r>
                <a:rPr lang="en-US" sz="1200" i="0" u="none" strike="noStrike" cap="none">
                  <a:solidFill>
                    <a:schemeClr val="lt1"/>
                  </a:solidFill>
                  <a:latin typeface="Poppins SemiBold"/>
                  <a:ea typeface="Poppins SemiBold"/>
                  <a:cs typeface="Poppins SemiBold"/>
                  <a:sym typeface="Poppins SemiBold"/>
                </a:rPr>
                <a:t>Global fertilizer market $84 B (2020) </a:t>
              </a:r>
              <a:endParaRPr sz="1200" i="0" u="none" strike="noStrike" cap="none">
                <a:solidFill>
                  <a:schemeClr val="lt1"/>
                </a:solidFill>
                <a:latin typeface="Poppins SemiBold"/>
                <a:ea typeface="Poppins SemiBold"/>
                <a:cs typeface="Poppins SemiBold"/>
                <a:sym typeface="Poppins SemiBold"/>
              </a:endParaRPr>
            </a:p>
          </p:txBody>
        </p:sp>
      </p:grpSp>
      <p:sp>
        <p:nvSpPr>
          <p:cNvPr id="400" name="Google Shape;400;p17"/>
          <p:cNvSpPr/>
          <p:nvPr/>
        </p:nvSpPr>
        <p:spPr>
          <a:xfrm>
            <a:off x="-12322" y="4392616"/>
            <a:ext cx="12204322" cy="2472642"/>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01" name="Google Shape;401;p17"/>
          <p:cNvSpPr txBox="1"/>
          <p:nvPr/>
        </p:nvSpPr>
        <p:spPr>
          <a:xfrm>
            <a:off x="814091" y="1547599"/>
            <a:ext cx="35382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Target </a:t>
            </a:r>
            <a:r>
              <a:rPr lang="en-US" sz="2600" b="0" i="0" u="none" strike="noStrike" cap="none">
                <a:solidFill>
                  <a:srgbClr val="009A58"/>
                </a:solidFill>
                <a:latin typeface="Poppins SemiBold"/>
                <a:ea typeface="Poppins SemiBold"/>
                <a:cs typeface="Poppins SemiBold"/>
                <a:sym typeface="Poppins SemiBold"/>
              </a:rPr>
              <a:t>Market</a:t>
            </a:r>
            <a:endParaRPr sz="2600" b="0" i="0" u="none" strike="noStrike" cap="none">
              <a:solidFill>
                <a:srgbClr val="009A58"/>
              </a:solidFill>
              <a:latin typeface="Poppins SemiBold"/>
              <a:ea typeface="Poppins SemiBold"/>
              <a:cs typeface="Poppins SemiBold"/>
              <a:sym typeface="Poppins SemiBold"/>
            </a:endParaRPr>
          </a:p>
        </p:txBody>
      </p:sp>
      <p:sp>
        <p:nvSpPr>
          <p:cNvPr id="402" name="Google Shape;402;p17"/>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chemeClr val="lt1"/>
                </a:solidFill>
                <a:latin typeface="Poppins SemiBold"/>
                <a:ea typeface="Poppins SemiBold"/>
                <a:cs typeface="Poppins SemiBold"/>
                <a:sym typeface="Poppins SemiBold"/>
              </a:rPr>
              <a:t>21</a:t>
            </a:r>
            <a:endParaRPr sz="1000" b="0" i="0" u="none" strike="noStrike" cap="none">
              <a:solidFill>
                <a:schemeClr val="lt1"/>
              </a:solidFill>
              <a:latin typeface="Poppins SemiBold"/>
              <a:ea typeface="Poppins SemiBold"/>
              <a:cs typeface="Poppins SemiBold"/>
              <a:sym typeface="Poppins SemiBold"/>
            </a:endParaRPr>
          </a:p>
        </p:txBody>
      </p:sp>
      <p:sp>
        <p:nvSpPr>
          <p:cNvPr id="403" name="Google Shape;403;p17"/>
          <p:cNvSpPr txBox="1"/>
          <p:nvPr/>
        </p:nvSpPr>
        <p:spPr>
          <a:xfrm>
            <a:off x="814092" y="2159044"/>
            <a:ext cx="6287700" cy="2769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92D050"/>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40% of farmland is in SK and we are starting to service this region.</a:t>
            </a:r>
            <a:endParaRPr sz="1200" i="0" u="none" strike="noStrike" cap="none">
              <a:solidFill>
                <a:srgbClr val="000000"/>
              </a:solidFill>
              <a:latin typeface="Poppins Light"/>
              <a:ea typeface="Poppins Light"/>
              <a:cs typeface="Poppins Light"/>
              <a:sym typeface="Poppins Light"/>
            </a:endParaRPr>
          </a:p>
        </p:txBody>
      </p:sp>
      <p:sp>
        <p:nvSpPr>
          <p:cNvPr id="404" name="Google Shape;404;p17"/>
          <p:cNvSpPr txBox="1"/>
          <p:nvPr/>
        </p:nvSpPr>
        <p:spPr>
          <a:xfrm>
            <a:off x="814091" y="2465673"/>
            <a:ext cx="6287700" cy="2769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92D050"/>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AB has ~23 million arable acres and we service ~0.5% of these acres.</a:t>
            </a:r>
            <a:endParaRPr sz="1200" i="0" u="none" strike="noStrike" cap="none">
              <a:solidFill>
                <a:srgbClr val="000000"/>
              </a:solidFill>
              <a:latin typeface="Poppins Light"/>
              <a:ea typeface="Poppins Light"/>
              <a:cs typeface="Poppins Light"/>
              <a:sym typeface="Poppins Light"/>
            </a:endParaRPr>
          </a:p>
        </p:txBody>
      </p:sp>
      <p:sp>
        <p:nvSpPr>
          <p:cNvPr id="405" name="Google Shape;405;p17"/>
          <p:cNvSpPr txBox="1"/>
          <p:nvPr/>
        </p:nvSpPr>
        <p:spPr>
          <a:xfrm>
            <a:off x="5594341" y="4754616"/>
            <a:ext cx="5454600" cy="785100"/>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800"/>
              <a:buFont typeface="Arial"/>
              <a:buNone/>
            </a:pPr>
            <a:r>
              <a:rPr lang="en-US" sz="1800" i="0" u="none" strike="noStrike" cap="none">
                <a:solidFill>
                  <a:schemeClr val="lt1"/>
                </a:solidFill>
                <a:latin typeface="Poppins Light"/>
                <a:ea typeface="Poppins Light"/>
                <a:cs typeface="Poppins Light"/>
                <a:sym typeface="Poppins Light"/>
              </a:rPr>
              <a:t>The market for these products </a:t>
            </a:r>
            <a:endParaRPr sz="1400" i="0" u="none" strike="noStrike" cap="none">
              <a:solidFill>
                <a:srgbClr val="000000"/>
              </a:solidFill>
              <a:latin typeface="Poppins Light"/>
              <a:ea typeface="Poppins Light"/>
              <a:cs typeface="Poppins Light"/>
              <a:sym typeface="Poppins Light"/>
            </a:endParaRPr>
          </a:p>
          <a:p>
            <a:pPr marL="0" marR="0" lvl="0" indent="0" algn="ctr" rtl="0">
              <a:lnSpc>
                <a:spcPct val="150000"/>
              </a:lnSpc>
              <a:spcBef>
                <a:spcPts val="0"/>
              </a:spcBef>
              <a:spcAft>
                <a:spcPts val="0"/>
              </a:spcAft>
              <a:buClr>
                <a:srgbClr val="000000"/>
              </a:buClr>
              <a:buSzPts val="1800"/>
              <a:buFont typeface="Arial"/>
              <a:buNone/>
            </a:pPr>
            <a:r>
              <a:rPr lang="en-US" sz="1800" i="0" u="none" strike="noStrike" cap="none">
                <a:solidFill>
                  <a:schemeClr val="lt1"/>
                </a:solidFill>
                <a:latin typeface="Poppins Light"/>
                <a:ea typeface="Poppins Light"/>
                <a:cs typeface="Poppins Light"/>
                <a:sym typeface="Poppins Light"/>
              </a:rPr>
              <a:t>is substantive in Western Canada</a:t>
            </a:r>
            <a:endParaRPr sz="1400" i="0" u="none" strike="noStrike" cap="none">
              <a:solidFill>
                <a:srgbClr val="000000"/>
              </a:solidFill>
              <a:latin typeface="Poppins Light"/>
              <a:ea typeface="Poppins Light"/>
              <a:cs typeface="Poppins Light"/>
              <a:sym typeface="Poppins Light"/>
            </a:endParaRPr>
          </a:p>
        </p:txBody>
      </p:sp>
      <p:pic>
        <p:nvPicPr>
          <p:cNvPr id="406" name="Google Shape;406;p17"/>
          <p:cNvPicPr preferRelativeResize="0"/>
          <p:nvPr/>
        </p:nvPicPr>
        <p:blipFill rotWithShape="1">
          <a:blip r:embed="rId3">
            <a:alphaModFix/>
          </a:blip>
          <a:srcRect/>
          <a:stretch/>
        </p:blipFill>
        <p:spPr>
          <a:xfrm>
            <a:off x="436100" y="514939"/>
            <a:ext cx="1537158" cy="461675"/>
          </a:xfrm>
          <a:prstGeom prst="rect">
            <a:avLst/>
          </a:prstGeom>
          <a:noFill/>
          <a:ln>
            <a:noFill/>
          </a:ln>
        </p:spPr>
      </p:pic>
      <p:pic>
        <p:nvPicPr>
          <p:cNvPr id="407" name="Google Shape;407;p17"/>
          <p:cNvPicPr preferRelativeResize="0"/>
          <p:nvPr/>
        </p:nvPicPr>
        <p:blipFill>
          <a:blip r:embed="rId4">
            <a:alphaModFix/>
          </a:blip>
          <a:stretch>
            <a:fillRect/>
          </a:stretch>
        </p:blipFill>
        <p:spPr>
          <a:xfrm>
            <a:off x="440050" y="3506535"/>
            <a:ext cx="5001901" cy="25693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g1286659dbe5_0_137"/>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000">
                <a:solidFill>
                  <a:srgbClr val="7F7F7F"/>
                </a:solidFill>
                <a:latin typeface="Poppins SemiBold"/>
                <a:ea typeface="Poppins SemiBold"/>
                <a:cs typeface="Poppins SemiBold"/>
                <a:sym typeface="Poppins SemiBold"/>
              </a:rPr>
              <a:t>07</a:t>
            </a:r>
            <a:endParaRPr>
              <a:solidFill>
                <a:srgbClr val="7F7F7F"/>
              </a:solidFill>
            </a:endParaRPr>
          </a:p>
        </p:txBody>
      </p:sp>
      <p:pic>
        <p:nvPicPr>
          <p:cNvPr id="144" name="Google Shape;144;g1286659dbe5_0_137"/>
          <p:cNvPicPr preferRelativeResize="0"/>
          <p:nvPr/>
        </p:nvPicPr>
        <p:blipFill>
          <a:blip r:embed="rId3">
            <a:alphaModFix/>
          </a:blip>
          <a:stretch>
            <a:fillRect/>
          </a:stretch>
        </p:blipFill>
        <p:spPr>
          <a:xfrm>
            <a:off x="436100" y="514939"/>
            <a:ext cx="1537158" cy="461675"/>
          </a:xfrm>
          <a:prstGeom prst="rect">
            <a:avLst/>
          </a:prstGeom>
          <a:noFill/>
          <a:ln>
            <a:noFill/>
          </a:ln>
        </p:spPr>
      </p:pic>
      <p:sp>
        <p:nvSpPr>
          <p:cNvPr id="145" name="Google Shape;145;g1286659dbe5_0_137"/>
          <p:cNvSpPr txBox="1"/>
          <p:nvPr/>
        </p:nvSpPr>
        <p:spPr>
          <a:xfrm>
            <a:off x="990140" y="2645681"/>
            <a:ext cx="2348700" cy="32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rgbClr val="262626"/>
                </a:solidFill>
                <a:latin typeface="Poppins SemiBold"/>
                <a:ea typeface="Poppins SemiBold"/>
                <a:cs typeface="Poppins SemiBold"/>
                <a:sym typeface="Poppins SemiBold"/>
              </a:rPr>
              <a:t>Synthetic</a:t>
            </a:r>
            <a:endParaRPr sz="1500">
              <a:solidFill>
                <a:srgbClr val="262626"/>
              </a:solidFill>
              <a:latin typeface="Poppins SemiBold"/>
              <a:ea typeface="Poppins SemiBold"/>
              <a:cs typeface="Poppins SemiBold"/>
              <a:sym typeface="Poppins SemiBold"/>
            </a:endParaRPr>
          </a:p>
        </p:txBody>
      </p:sp>
      <p:pic>
        <p:nvPicPr>
          <p:cNvPr id="146" name="Google Shape;146;g1286659dbe5_0_137" descr="Chevron arrows with solid fill"/>
          <p:cNvPicPr preferRelativeResize="0"/>
          <p:nvPr/>
        </p:nvPicPr>
        <p:blipFill rotWithShape="1">
          <a:blip r:embed="rId4">
            <a:alphaModFix/>
          </a:blip>
          <a:srcRect/>
          <a:stretch/>
        </p:blipFill>
        <p:spPr>
          <a:xfrm>
            <a:off x="520255" y="2617604"/>
            <a:ext cx="349363" cy="326575"/>
          </a:xfrm>
          <a:prstGeom prst="rect">
            <a:avLst/>
          </a:prstGeom>
          <a:noFill/>
          <a:ln>
            <a:noFill/>
          </a:ln>
        </p:spPr>
      </p:pic>
      <p:sp>
        <p:nvSpPr>
          <p:cNvPr id="147" name="Google Shape;147;g1286659dbe5_0_137"/>
          <p:cNvSpPr txBox="1"/>
          <p:nvPr/>
        </p:nvSpPr>
        <p:spPr>
          <a:xfrm>
            <a:off x="1053650" y="2986050"/>
            <a:ext cx="4764900" cy="2826000"/>
          </a:xfrm>
          <a:prstGeom prst="rect">
            <a:avLst/>
          </a:prstGeom>
          <a:noFill/>
          <a:ln>
            <a:noFill/>
          </a:ln>
        </p:spPr>
        <p:txBody>
          <a:bodyPr spcFirstLastPara="1" wrap="square" lIns="91425" tIns="45700" rIns="91425" bIns="45700" anchor="t" anchorCtr="0">
            <a:spAutoFit/>
          </a:bodyPr>
          <a:lstStyle/>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 to Soil Health</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No natural soil life or biodiversity </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High salt levels deplete existing soil nutrients and kills microbe and bacterial populations</a:t>
            </a:r>
            <a:endParaRPr sz="1200">
              <a:solidFill>
                <a:schemeClr val="dk1"/>
              </a:solidFill>
              <a:latin typeface="Avenir"/>
              <a:ea typeface="Avenir"/>
              <a:cs typeface="Avenir"/>
              <a:sym typeface="Avenir"/>
            </a:endParaRPr>
          </a:p>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 to Farm Economics</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High applications of fertilizer</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Increased application of chemicals</a:t>
            </a:r>
            <a:endParaRPr sz="1200">
              <a:solidFill>
                <a:schemeClr val="dk1"/>
              </a:solidFill>
              <a:latin typeface="Avenir"/>
              <a:ea typeface="Avenir"/>
              <a:cs typeface="Avenir"/>
              <a:sym typeface="Avenir"/>
            </a:endParaRPr>
          </a:p>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Impacts to Environment</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Impedes soil’s natural defenses</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Synthetic fertilizer production generates high GHGs and waste by-products</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Excess nitrogen and phosphorus runs off into rivers and lakes causing dead zones and algae blooms</a:t>
            </a:r>
            <a:endParaRPr sz="1200">
              <a:solidFill>
                <a:schemeClr val="dk1"/>
              </a:solidFill>
              <a:latin typeface="Avenir"/>
              <a:ea typeface="Avenir"/>
              <a:cs typeface="Avenir"/>
              <a:sym typeface="Avenir"/>
            </a:endParaRPr>
          </a:p>
        </p:txBody>
      </p:sp>
      <p:sp>
        <p:nvSpPr>
          <p:cNvPr id="148" name="Google Shape;148;g1286659dbe5_0_137"/>
          <p:cNvSpPr txBox="1"/>
          <p:nvPr/>
        </p:nvSpPr>
        <p:spPr>
          <a:xfrm>
            <a:off x="6759840" y="2647417"/>
            <a:ext cx="2348700" cy="32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rgbClr val="262626"/>
                </a:solidFill>
                <a:latin typeface="Poppins SemiBold"/>
                <a:ea typeface="Poppins SemiBold"/>
                <a:cs typeface="Poppins SemiBold"/>
                <a:sym typeface="Poppins SemiBold"/>
              </a:rPr>
              <a:t>Regenerative</a:t>
            </a:r>
            <a:endParaRPr sz="1500">
              <a:solidFill>
                <a:srgbClr val="262626"/>
              </a:solidFill>
              <a:latin typeface="Poppins SemiBold"/>
              <a:ea typeface="Poppins SemiBold"/>
              <a:cs typeface="Poppins SemiBold"/>
              <a:sym typeface="Poppins SemiBold"/>
            </a:endParaRPr>
          </a:p>
        </p:txBody>
      </p:sp>
      <p:sp>
        <p:nvSpPr>
          <p:cNvPr id="149" name="Google Shape;149;g1286659dbe5_0_137"/>
          <p:cNvSpPr txBox="1"/>
          <p:nvPr/>
        </p:nvSpPr>
        <p:spPr>
          <a:xfrm>
            <a:off x="6836049" y="3021850"/>
            <a:ext cx="4764900" cy="2826000"/>
          </a:xfrm>
          <a:prstGeom prst="rect">
            <a:avLst/>
          </a:prstGeom>
          <a:noFill/>
          <a:ln>
            <a:noFill/>
          </a:ln>
        </p:spPr>
        <p:txBody>
          <a:bodyPr spcFirstLastPara="1" wrap="square" lIns="91425" tIns="45700" rIns="91425" bIns="45700" anchor="t" anchorCtr="0">
            <a:spAutoFit/>
          </a:bodyPr>
          <a:lstStyle/>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 to Soil Health</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Rebuilds soil organic matter</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Restores soil biodiversity</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Activates microbes and stimulates soil biology</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Builds natural defenses against insects and fungus</a:t>
            </a:r>
            <a:endParaRPr sz="1200">
              <a:solidFill>
                <a:schemeClr val="dk1"/>
              </a:solidFill>
              <a:latin typeface="Avenir"/>
              <a:ea typeface="Avenir"/>
              <a:cs typeface="Avenir"/>
              <a:sym typeface="Avenir"/>
            </a:endParaRPr>
          </a:p>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 to Farm Economics</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Reduces application rate of fertilizer and chemicals</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Positive benefits compound, with greater ROI over time</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Our products are priced equivalent with synthetic alternatives</a:t>
            </a:r>
            <a:endParaRPr sz="1200">
              <a:solidFill>
                <a:schemeClr val="dk1"/>
              </a:solidFill>
              <a:latin typeface="Avenir"/>
              <a:ea typeface="Avenir"/>
              <a:cs typeface="Avenir"/>
              <a:sym typeface="Avenir"/>
            </a:endParaRPr>
          </a:p>
          <a:p>
            <a:pPr marL="171450" lvl="0" indent="-190500" algn="l" rtl="0">
              <a:lnSpc>
                <a:spcPct val="115000"/>
              </a:lnSpc>
              <a:spcBef>
                <a:spcPts val="0"/>
              </a:spcBef>
              <a:spcAft>
                <a:spcPts val="0"/>
              </a:spcAft>
              <a:buClr>
                <a:srgbClr val="50CB53"/>
              </a:buClr>
              <a:buSzPts val="1200"/>
              <a:buFont typeface="Avenir"/>
              <a:buChar char="❖"/>
            </a:pPr>
            <a:r>
              <a:rPr lang="en-US" sz="1200" b="1">
                <a:solidFill>
                  <a:schemeClr val="dk1"/>
                </a:solidFill>
                <a:latin typeface="Avenir"/>
                <a:ea typeface="Avenir"/>
                <a:cs typeface="Avenir"/>
                <a:sym typeface="Avenir"/>
              </a:rPr>
              <a:t>Impact to Environment</a:t>
            </a:r>
            <a:endParaRPr sz="1200" b="1">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Sequestration of CO2</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100 percent use of input ingredients means low emissions</a:t>
            </a:r>
            <a:endParaRPr sz="1200">
              <a:solidFill>
                <a:schemeClr val="dk1"/>
              </a:solidFill>
              <a:latin typeface="Avenir"/>
              <a:ea typeface="Avenir"/>
              <a:cs typeface="Avenir"/>
              <a:sym typeface="Avenir"/>
            </a:endParaRPr>
          </a:p>
          <a:p>
            <a:pPr marL="400050" lvl="1" indent="-190500" algn="l" rtl="0">
              <a:lnSpc>
                <a:spcPct val="115000"/>
              </a:lnSpc>
              <a:spcBef>
                <a:spcPts val="0"/>
              </a:spcBef>
              <a:spcAft>
                <a:spcPts val="0"/>
              </a:spcAft>
              <a:buClr>
                <a:srgbClr val="50CB53"/>
              </a:buClr>
              <a:buSzPts val="1200"/>
              <a:buFont typeface="Avenir"/>
              <a:buChar char="○"/>
            </a:pPr>
            <a:r>
              <a:rPr lang="en-US" sz="1200">
                <a:solidFill>
                  <a:schemeClr val="dk1"/>
                </a:solidFill>
                <a:latin typeface="Avenir"/>
                <a:ea typeface="Avenir"/>
                <a:cs typeface="Avenir"/>
                <a:sym typeface="Avenir"/>
              </a:rPr>
              <a:t>Reduces runoff and leaching</a:t>
            </a:r>
            <a:endParaRPr sz="1200">
              <a:solidFill>
                <a:schemeClr val="dk1"/>
              </a:solidFill>
              <a:latin typeface="Avenir"/>
              <a:ea typeface="Avenir"/>
              <a:cs typeface="Avenir"/>
              <a:sym typeface="Avenir"/>
            </a:endParaRPr>
          </a:p>
        </p:txBody>
      </p:sp>
      <p:pic>
        <p:nvPicPr>
          <p:cNvPr id="150" name="Google Shape;150;g1286659dbe5_0_137" descr="Chevron arrows with solid fill"/>
          <p:cNvPicPr preferRelativeResize="0"/>
          <p:nvPr/>
        </p:nvPicPr>
        <p:blipFill rotWithShape="1">
          <a:blip r:embed="rId4">
            <a:alphaModFix/>
          </a:blip>
          <a:srcRect/>
          <a:stretch/>
        </p:blipFill>
        <p:spPr>
          <a:xfrm>
            <a:off x="6248757" y="2645679"/>
            <a:ext cx="349363" cy="326575"/>
          </a:xfrm>
          <a:prstGeom prst="rect">
            <a:avLst/>
          </a:prstGeom>
          <a:noFill/>
          <a:ln>
            <a:noFill/>
          </a:ln>
        </p:spPr>
      </p:pic>
      <p:sp>
        <p:nvSpPr>
          <p:cNvPr id="151" name="Google Shape;151;g1286659dbe5_0_137"/>
          <p:cNvSpPr/>
          <p:nvPr/>
        </p:nvSpPr>
        <p:spPr>
          <a:xfrm>
            <a:off x="0" y="1285950"/>
            <a:ext cx="11001600" cy="11166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2" name="Google Shape;152;g1286659dbe5_0_137"/>
          <p:cNvSpPr txBox="1"/>
          <p:nvPr/>
        </p:nvSpPr>
        <p:spPr>
          <a:xfrm>
            <a:off x="927125" y="1625250"/>
            <a:ext cx="73107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600">
                <a:solidFill>
                  <a:schemeClr val="lt1"/>
                </a:solidFill>
                <a:latin typeface="Poppins SemiBold"/>
                <a:ea typeface="Poppins SemiBold"/>
                <a:cs typeface="Poppins SemiBold"/>
                <a:sym typeface="Poppins SemiBold"/>
              </a:rPr>
              <a:t>Synthetic versus Regenerative Fertilizer</a:t>
            </a:r>
            <a:endParaRPr sz="2600" b="0" i="0" u="none" strike="noStrike" cap="none">
              <a:solidFill>
                <a:schemeClr val="lt1"/>
              </a:solidFill>
              <a:latin typeface="Poppins SemiBold"/>
              <a:ea typeface="Poppins SemiBold"/>
              <a:cs typeface="Poppins SemiBold"/>
              <a:sym typeface="Poppins SemiBold"/>
            </a:endParaRPr>
          </a:p>
        </p:txBody>
      </p:sp>
      <p:sp>
        <p:nvSpPr>
          <p:cNvPr id="153" name="Google Shape;153;g1286659dbe5_0_137"/>
          <p:cNvSpPr txBox="1"/>
          <p:nvPr/>
        </p:nvSpPr>
        <p:spPr>
          <a:xfrm>
            <a:off x="8237850" y="1421804"/>
            <a:ext cx="2535000" cy="831000"/>
          </a:xfrm>
          <a:prstGeom prst="rect">
            <a:avLst/>
          </a:prstGeom>
          <a:noFill/>
          <a:ln>
            <a:noFill/>
          </a:ln>
        </p:spPr>
        <p:txBody>
          <a:bodyPr spcFirstLastPara="1" wrap="square" lIns="91425" tIns="45700" rIns="91425" bIns="45700" anchor="t" anchorCtr="0">
            <a:spAutoFit/>
          </a:bodyPr>
          <a:lstStyle/>
          <a:p>
            <a:pPr marL="0" lvl="0" indent="0" algn="r" rtl="0">
              <a:lnSpc>
                <a:spcPct val="150000"/>
              </a:lnSpc>
              <a:spcBef>
                <a:spcPts val="0"/>
              </a:spcBef>
              <a:spcAft>
                <a:spcPts val="0"/>
              </a:spcAft>
              <a:buClr>
                <a:schemeClr val="dk1"/>
              </a:buClr>
              <a:buSzPts val="1100"/>
              <a:buFont typeface="Arial"/>
              <a:buNone/>
            </a:pPr>
            <a:r>
              <a:rPr lang="en-US" sz="1200">
                <a:solidFill>
                  <a:schemeClr val="lt1"/>
                </a:solidFill>
                <a:latin typeface="Poppins Light"/>
                <a:ea typeface="Poppins Light"/>
                <a:cs typeface="Poppins Light"/>
                <a:sym typeface="Poppins Light"/>
              </a:rPr>
              <a:t> Synthetic fertilizer use comes with a high environmental price: dead soil</a:t>
            </a:r>
            <a:endParaRPr sz="1200">
              <a:solidFill>
                <a:schemeClr val="lt1"/>
              </a:solidFill>
              <a:latin typeface="Poppins"/>
              <a:ea typeface="Poppins"/>
              <a:cs typeface="Poppins"/>
              <a:sym typeface="Poppins"/>
            </a:endParaRPr>
          </a:p>
        </p:txBody>
      </p:sp>
      <p:sp>
        <p:nvSpPr>
          <p:cNvPr id="154" name="Google Shape;154;g1286659dbe5_0_137"/>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000">
                <a:solidFill>
                  <a:srgbClr val="7F7F7F"/>
                </a:solidFill>
                <a:latin typeface="Poppins Light"/>
                <a:ea typeface="Poppins Light"/>
                <a:cs typeface="Poppins Light"/>
                <a:sym typeface="Poppins Light"/>
              </a:rPr>
              <a:t>Presentation 2022</a:t>
            </a:r>
            <a:endParaRPr sz="1000">
              <a:solidFill>
                <a:srgbClr val="7F7F7F"/>
              </a:solidFill>
              <a:latin typeface="Poppins Light"/>
              <a:ea typeface="Poppins Light"/>
              <a:cs typeface="Poppins Light"/>
              <a:sym typeface="Poppins Light"/>
            </a:endParaRPr>
          </a:p>
        </p:txBody>
      </p:sp>
    </p:spTree>
    <p:extLst>
      <p:ext uri="{BB962C8B-B14F-4D97-AF65-F5344CB8AC3E}">
        <p14:creationId xmlns:p14="http://schemas.microsoft.com/office/powerpoint/2010/main" val="1746655826"/>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1290d457d1c_1_16"/>
          <p:cNvSpPr/>
          <p:nvPr/>
        </p:nvSpPr>
        <p:spPr>
          <a:xfrm>
            <a:off x="0" y="0"/>
            <a:ext cx="12192000" cy="6858000"/>
          </a:xfrm>
          <a:prstGeom prst="rect">
            <a:avLst/>
          </a:prstGeom>
          <a:gradFill>
            <a:gsLst>
              <a:gs pos="0">
                <a:srgbClr val="50CB53"/>
              </a:gs>
              <a:gs pos="36000">
                <a:srgbClr val="50CB53"/>
              </a:gs>
              <a:gs pos="100000">
                <a:srgbClr val="007C48"/>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60" name="Google Shape;160;g1290d457d1c_1_16"/>
          <p:cNvPicPr preferRelativeResize="0">
            <a:picLocks noGrp="1"/>
          </p:cNvPicPr>
          <p:nvPr>
            <p:ph type="pic" idx="2"/>
          </p:nvPr>
        </p:nvPicPr>
        <p:blipFill rotWithShape="1">
          <a:blip r:embed="rId3">
            <a:alphaModFix/>
          </a:blip>
          <a:srcRect t="12502" b="12494"/>
          <a:stretch/>
        </p:blipFill>
        <p:spPr>
          <a:xfrm>
            <a:off x="0" y="0"/>
            <a:ext cx="12192000" cy="6858000"/>
          </a:xfrm>
          <a:prstGeom prst="rect">
            <a:avLst/>
          </a:prstGeom>
          <a:solidFill>
            <a:srgbClr val="F2F2F2"/>
          </a:solidFill>
          <a:ln>
            <a:noFill/>
          </a:ln>
        </p:spPr>
      </p:pic>
      <p:sp>
        <p:nvSpPr>
          <p:cNvPr id="161" name="Google Shape;161;g1290d457d1c_1_16"/>
          <p:cNvSpPr/>
          <p:nvPr/>
        </p:nvSpPr>
        <p:spPr>
          <a:xfrm>
            <a:off x="0" y="0"/>
            <a:ext cx="12192000" cy="6858000"/>
          </a:xfrm>
          <a:prstGeom prst="rect">
            <a:avLst/>
          </a:prstGeom>
          <a:gradFill>
            <a:gsLst>
              <a:gs pos="0">
                <a:srgbClr val="007C48">
                  <a:alpha val="89411"/>
                </a:srgbClr>
              </a:gs>
              <a:gs pos="36000">
                <a:srgbClr val="007C48">
                  <a:alpha val="89411"/>
                </a:srgbClr>
              </a:gs>
              <a:gs pos="100000">
                <a:srgbClr val="50CB53">
                  <a:alpha val="8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2" name="Google Shape;162;g1290d457d1c_1_16"/>
          <p:cNvSpPr txBox="1"/>
          <p:nvPr/>
        </p:nvSpPr>
        <p:spPr>
          <a:xfrm>
            <a:off x="729332" y="2644170"/>
            <a:ext cx="60222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chemeClr val="lt1"/>
                </a:solidFill>
                <a:latin typeface="Poppins SemiBold"/>
                <a:ea typeface="Poppins SemiBold"/>
                <a:cs typeface="Poppins SemiBold"/>
                <a:sym typeface="Poppins SemiBold"/>
              </a:rPr>
              <a:t>Regenerative</a:t>
            </a:r>
            <a:r>
              <a:rPr lang="en-US" sz="4800" b="0" i="0" u="none" strike="noStrike" cap="none">
                <a:solidFill>
                  <a:srgbClr val="50CB53"/>
                </a:solidFill>
                <a:latin typeface="Poppins SemiBold"/>
                <a:ea typeface="Poppins SemiBold"/>
                <a:cs typeface="Poppins SemiBold"/>
                <a:sym typeface="Poppins SemiBold"/>
              </a:rPr>
              <a:t> Farming</a:t>
            </a:r>
            <a:endParaRPr sz="4800" b="0" i="0" u="none" strike="noStrike" cap="none">
              <a:solidFill>
                <a:schemeClr val="lt1"/>
              </a:solidFill>
              <a:latin typeface="Poppins SemiBold"/>
              <a:ea typeface="Poppins SemiBold"/>
              <a:cs typeface="Poppins SemiBold"/>
              <a:sym typeface="Poppins SemiBold"/>
            </a:endParaRPr>
          </a:p>
        </p:txBody>
      </p:sp>
      <p:sp>
        <p:nvSpPr>
          <p:cNvPr id="163" name="Google Shape;163;g1290d457d1c_1_16"/>
          <p:cNvSpPr txBox="1"/>
          <p:nvPr/>
        </p:nvSpPr>
        <p:spPr>
          <a:xfrm>
            <a:off x="8237850" y="650424"/>
            <a:ext cx="2850300" cy="400069"/>
          </a:xfrm>
          <a:prstGeom prst="rect">
            <a:avLst/>
          </a:prstGeom>
          <a:noFill/>
          <a:ln>
            <a:noFill/>
          </a:ln>
        </p:spPr>
        <p:txBody>
          <a:bodyPr spcFirstLastPara="1" wrap="square" lIns="91425" tIns="45700" rIns="91425" bIns="45700" anchor="t" anchorCtr="0">
            <a:spAutoFit/>
          </a:bodyPr>
          <a:lstStyle/>
          <a:p>
            <a:pPr algn="r">
              <a:buSzPts val="1000"/>
            </a:pPr>
            <a:r>
              <a:rPr lang="en-US" sz="1000" b="0" i="0" u="none" strike="noStrike" cap="none">
                <a:solidFill>
                  <a:schemeClr val="lt1"/>
                </a:solidFill>
                <a:latin typeface="Poppins Light"/>
                <a:ea typeface="Poppins Light"/>
                <a:cs typeface="Poppins Light"/>
                <a:sym typeface="Poppins Light"/>
              </a:rPr>
              <a:t>Investor Presentation May 18, 2022</a:t>
            </a:r>
          </a:p>
          <a:p>
            <a:pPr marL="0" marR="0" lvl="0" indent="0" algn="r" rtl="0">
              <a:lnSpc>
                <a:spcPct val="100000"/>
              </a:lnSpc>
              <a:spcBef>
                <a:spcPts val="0"/>
              </a:spcBef>
              <a:spcAft>
                <a:spcPts val="0"/>
              </a:spcAft>
              <a:buClr>
                <a:srgbClr val="000000"/>
              </a:buClr>
              <a:buSzPts val="1000"/>
              <a:buFont typeface="Arial"/>
              <a:buNone/>
            </a:pPr>
            <a:endParaRPr sz="1000" b="0" i="0" u="none" strike="noStrike" cap="none">
              <a:solidFill>
                <a:schemeClr val="lt1"/>
              </a:solidFill>
              <a:latin typeface="Poppins Light"/>
              <a:ea typeface="Poppins Light"/>
              <a:cs typeface="Poppins Light"/>
              <a:sym typeface="Poppins Light"/>
            </a:endParaRPr>
          </a:p>
        </p:txBody>
      </p:sp>
      <p:pic>
        <p:nvPicPr>
          <p:cNvPr id="164" name="Google Shape;164;g1290d457d1c_1_16"/>
          <p:cNvPicPr preferRelativeResize="0"/>
          <p:nvPr/>
        </p:nvPicPr>
        <p:blipFill rotWithShape="1">
          <a:blip r:embed="rId4">
            <a:alphaModFix/>
          </a:blip>
          <a:srcRect/>
          <a:stretch/>
        </p:blipFill>
        <p:spPr>
          <a:xfrm>
            <a:off x="729325" y="303450"/>
            <a:ext cx="399190" cy="593275"/>
          </a:xfrm>
          <a:prstGeom prst="rect">
            <a:avLst/>
          </a:prstGeom>
          <a:noFill/>
          <a:ln>
            <a:noFill/>
          </a:ln>
        </p:spPr>
      </p:pic>
      <p:sp>
        <p:nvSpPr>
          <p:cNvPr id="165" name="Google Shape;165;g1290d457d1c_1_16"/>
          <p:cNvSpPr txBox="1"/>
          <p:nvPr/>
        </p:nvSpPr>
        <p:spPr>
          <a:xfrm>
            <a:off x="729332" y="4099530"/>
            <a:ext cx="55815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Medium"/>
                <a:ea typeface="Poppins Medium"/>
                <a:cs typeface="Poppins Medium"/>
                <a:sym typeface="Poppins Medium"/>
              </a:rPr>
              <a:t>Regenerative Farming Is Growing at a Rapid Pace​.</a:t>
            </a:r>
            <a:endParaRPr sz="1400" b="0" i="0" u="none" strike="noStrike" cap="none">
              <a:solidFill>
                <a:srgbClr val="000000"/>
              </a:solidFill>
              <a:latin typeface="Arial"/>
              <a:ea typeface="Arial"/>
              <a:cs typeface="Arial"/>
              <a:sym typeface="Arial"/>
            </a:endParaRPr>
          </a:p>
        </p:txBody>
      </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1"/>
          <p:cNvSpPr/>
          <p:nvPr/>
        </p:nvSpPr>
        <p:spPr>
          <a:xfrm>
            <a:off x="7687201" y="0"/>
            <a:ext cx="4504799" cy="2959768"/>
          </a:xfrm>
          <a:prstGeom prst="rect">
            <a:avLst/>
          </a:prstGeom>
          <a:gradFill>
            <a:gsLst>
              <a:gs pos="0">
                <a:srgbClr val="007C48"/>
              </a:gs>
              <a:gs pos="9740">
                <a:srgbClr val="007C48"/>
              </a:gs>
              <a:gs pos="22000">
                <a:srgbClr val="007C48"/>
              </a:gs>
              <a:gs pos="100000">
                <a:srgbClr val="50CB53"/>
              </a:gs>
            </a:gsLst>
            <a:lin ang="60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1"/>
          <p:cNvSpPr txBox="1"/>
          <p:nvPr/>
        </p:nvSpPr>
        <p:spPr>
          <a:xfrm>
            <a:off x="8237850" y="650424"/>
            <a:ext cx="28503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a:solidFill>
                  <a:schemeClr val="lt1"/>
                </a:solidFill>
                <a:latin typeface="Poppins Light"/>
                <a:ea typeface="Poppins Light"/>
                <a:cs typeface="Poppins Light"/>
                <a:sym typeface="Poppins Light"/>
              </a:rPr>
              <a:t>Regenerative farming is growing at a rapid pace</a:t>
            </a:r>
            <a:endParaRPr sz="1200" b="0" i="0" u="none" strike="noStrike" cap="none">
              <a:solidFill>
                <a:srgbClr val="000000"/>
              </a:solidFill>
              <a:latin typeface="Arial"/>
              <a:ea typeface="Arial"/>
              <a:cs typeface="Arial"/>
              <a:sym typeface="Arial"/>
            </a:endParaRPr>
          </a:p>
        </p:txBody>
      </p:sp>
      <p:sp>
        <p:nvSpPr>
          <p:cNvPr id="172" name="Google Shape;172;p21"/>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rgbClr val="7F7F7F"/>
                </a:solidFill>
                <a:latin typeface="Poppins SemiBold"/>
                <a:ea typeface="Poppins SemiBold"/>
                <a:cs typeface="Poppins SemiBold"/>
                <a:sym typeface="Poppins SemiBold"/>
              </a:rPr>
              <a:t>09</a:t>
            </a:r>
            <a:endParaRPr sz="1000" b="0" i="0" u="none" strike="noStrike" cap="none">
              <a:solidFill>
                <a:srgbClr val="7F7F7F"/>
              </a:solidFill>
              <a:latin typeface="Poppins SemiBold"/>
              <a:ea typeface="Poppins SemiBold"/>
              <a:cs typeface="Poppins SemiBold"/>
              <a:sym typeface="Poppins SemiBold"/>
            </a:endParaRPr>
          </a:p>
        </p:txBody>
      </p:sp>
      <p:pic>
        <p:nvPicPr>
          <p:cNvPr id="173" name="Google Shape;173;p21"/>
          <p:cNvPicPr preferRelativeResize="0"/>
          <p:nvPr/>
        </p:nvPicPr>
        <p:blipFill rotWithShape="1">
          <a:blip r:embed="rId3">
            <a:alphaModFix/>
          </a:blip>
          <a:srcRect/>
          <a:stretch/>
        </p:blipFill>
        <p:spPr>
          <a:xfrm>
            <a:off x="436100" y="514939"/>
            <a:ext cx="1537158" cy="461675"/>
          </a:xfrm>
          <a:prstGeom prst="rect">
            <a:avLst/>
          </a:prstGeom>
          <a:noFill/>
          <a:ln>
            <a:noFill/>
          </a:ln>
        </p:spPr>
      </p:pic>
      <p:sp>
        <p:nvSpPr>
          <p:cNvPr id="174" name="Google Shape;174;p21"/>
          <p:cNvSpPr txBox="1"/>
          <p:nvPr/>
        </p:nvSpPr>
        <p:spPr>
          <a:xfrm>
            <a:off x="883925" y="1991675"/>
            <a:ext cx="6029100" cy="702000"/>
          </a:xfrm>
          <a:prstGeom prst="rect">
            <a:avLst/>
          </a:prstGeom>
          <a:noFill/>
          <a:ln>
            <a:noFill/>
          </a:ln>
        </p:spPr>
        <p:txBody>
          <a:bodyPr spcFirstLastPara="1" wrap="square" lIns="91425" tIns="45700" rIns="91425" bIns="45700" anchor="t" anchorCtr="0">
            <a:spAutoFit/>
          </a:bodyPr>
          <a:lstStyle/>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rgbClr val="0C0C0C"/>
                </a:solidFill>
                <a:latin typeface="Poppins Light"/>
                <a:ea typeface="Poppins Light"/>
                <a:cs typeface="Poppins Light"/>
                <a:sym typeface="Poppins Light"/>
              </a:rPr>
              <a:t>A set of farming practices that combine to regenerate the soil and build long-term soil health.</a:t>
            </a:r>
            <a:endParaRPr sz="1200">
              <a:solidFill>
                <a:srgbClr val="0C0C0C"/>
              </a:solidFill>
              <a:latin typeface="Poppins Light"/>
              <a:ea typeface="Poppins Light"/>
              <a:cs typeface="Poppins Light"/>
              <a:sym typeface="Poppins Light"/>
            </a:endParaRPr>
          </a:p>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Regenerative applies to both organic and conventional agriculture.</a:t>
            </a:r>
            <a:endParaRPr sz="1200">
              <a:solidFill>
                <a:schemeClr val="dk1"/>
              </a:solidFill>
              <a:latin typeface="Poppins Light"/>
              <a:ea typeface="Poppins Light"/>
              <a:cs typeface="Poppins Light"/>
              <a:sym typeface="Poppins Light"/>
            </a:endParaRPr>
          </a:p>
        </p:txBody>
      </p:sp>
      <p:sp>
        <p:nvSpPr>
          <p:cNvPr id="175" name="Google Shape;175;p21"/>
          <p:cNvSpPr txBox="1"/>
          <p:nvPr/>
        </p:nvSpPr>
        <p:spPr>
          <a:xfrm>
            <a:off x="997629" y="1733583"/>
            <a:ext cx="38973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262626"/>
                </a:solidFill>
                <a:latin typeface="Poppins SemiBold"/>
                <a:ea typeface="Poppins SemiBold"/>
                <a:cs typeface="Poppins SemiBold"/>
                <a:sym typeface="Poppins SemiBold"/>
              </a:rPr>
              <a:t>What is Regenerative Agriculture?</a:t>
            </a:r>
            <a:endParaRPr sz="1200">
              <a:solidFill>
                <a:srgbClr val="262626"/>
              </a:solidFill>
              <a:latin typeface="Poppins SemiBold"/>
              <a:ea typeface="Poppins SemiBold"/>
              <a:cs typeface="Poppins SemiBold"/>
              <a:sym typeface="Poppins SemiBold"/>
            </a:endParaRPr>
          </a:p>
        </p:txBody>
      </p:sp>
      <p:pic>
        <p:nvPicPr>
          <p:cNvPr id="176" name="Google Shape;176;p21" descr="Chevron arrows with solid fill"/>
          <p:cNvPicPr preferRelativeResize="0"/>
          <p:nvPr/>
        </p:nvPicPr>
        <p:blipFill rotWithShape="1">
          <a:blip r:embed="rId4">
            <a:alphaModFix/>
          </a:blip>
          <a:srcRect/>
          <a:stretch/>
        </p:blipFill>
        <p:spPr>
          <a:xfrm>
            <a:off x="655926" y="1699975"/>
            <a:ext cx="326570" cy="326570"/>
          </a:xfrm>
          <a:prstGeom prst="rect">
            <a:avLst/>
          </a:prstGeom>
          <a:noFill/>
          <a:ln>
            <a:noFill/>
          </a:ln>
        </p:spPr>
      </p:pic>
      <p:sp>
        <p:nvSpPr>
          <p:cNvPr id="177" name="Google Shape;177;p21"/>
          <p:cNvSpPr txBox="1"/>
          <p:nvPr/>
        </p:nvSpPr>
        <p:spPr>
          <a:xfrm>
            <a:off x="891987" y="5186501"/>
            <a:ext cx="6029100" cy="1632300"/>
          </a:xfrm>
          <a:prstGeom prst="rect">
            <a:avLst/>
          </a:prstGeom>
          <a:noFill/>
          <a:ln>
            <a:noFill/>
          </a:ln>
        </p:spPr>
        <p:txBody>
          <a:bodyPr spcFirstLastPara="1" wrap="square" lIns="91425" tIns="45700" rIns="91425" bIns="45700" anchor="t" anchorCtr="0">
            <a:spAutoFit/>
          </a:bodyPr>
          <a:lstStyle/>
          <a:p>
            <a:pPr marL="400050" lvl="0" indent="-190500" algn="l" rtl="0">
              <a:lnSpc>
                <a:spcPct val="100000"/>
              </a:lnSpc>
              <a:spcBef>
                <a:spcPts val="0"/>
              </a:spcBef>
              <a:spcAft>
                <a:spcPts val="0"/>
              </a:spcAft>
              <a:buClr>
                <a:srgbClr val="50CB53"/>
              </a:buClr>
              <a:buSzPts val="1200"/>
              <a:buFont typeface="Poppins Light"/>
              <a:buChar char="❖"/>
            </a:pPr>
            <a:r>
              <a:rPr lang="en-US" sz="1200">
                <a:solidFill>
                  <a:srgbClr val="000000"/>
                </a:solidFill>
                <a:latin typeface="Poppins Light"/>
                <a:ea typeface="Poppins Light"/>
                <a:cs typeface="Poppins Light"/>
                <a:sym typeface="Poppins Light"/>
              </a:rPr>
              <a:t>Interest in regenerative agriculture has grown 71% in the 12 months to Jan 2022 </a:t>
            </a:r>
            <a:r>
              <a:rPr lang="en-US" sz="1200" baseline="30000">
                <a:solidFill>
                  <a:srgbClr val="000000"/>
                </a:solidFill>
                <a:latin typeface="Poppins Light"/>
                <a:ea typeface="Poppins Light"/>
                <a:cs typeface="Poppins Light"/>
                <a:sym typeface="Poppins Light"/>
              </a:rPr>
              <a:t>1</a:t>
            </a:r>
            <a:endParaRPr sz="1200" baseline="30000">
              <a:latin typeface="Poppins Light"/>
              <a:ea typeface="Poppins Light"/>
              <a:cs typeface="Poppins Light"/>
              <a:sym typeface="Poppins Light"/>
            </a:endParaRPr>
          </a:p>
          <a:p>
            <a:pPr marL="400050" lvl="0" indent="-190500" algn="l" rtl="0">
              <a:lnSpc>
                <a:spcPct val="100000"/>
              </a:lnSpc>
              <a:spcBef>
                <a:spcPts val="0"/>
              </a:spcBef>
              <a:spcAft>
                <a:spcPts val="0"/>
              </a:spcAft>
              <a:buClr>
                <a:srgbClr val="50CB53"/>
              </a:buClr>
              <a:buSzPts val="1200"/>
              <a:buFont typeface="Poppins Light"/>
              <a:buChar char="❖"/>
            </a:pPr>
            <a:r>
              <a:rPr lang="en-US" sz="1200">
                <a:solidFill>
                  <a:srgbClr val="000000"/>
                </a:solidFill>
                <a:latin typeface="Poppins Light"/>
                <a:ea typeface="Poppins Light"/>
                <a:cs typeface="Poppins Light"/>
                <a:sym typeface="Poppins Light"/>
              </a:rPr>
              <a:t>Regenerative Agriculture is the #1 Trend in Food for 2020 (Whole Foods)</a:t>
            </a:r>
            <a:r>
              <a:rPr lang="en-US" sz="1200" baseline="30000">
                <a:solidFill>
                  <a:srgbClr val="000000"/>
                </a:solidFill>
                <a:latin typeface="Poppins Light"/>
                <a:ea typeface="Poppins Light"/>
                <a:cs typeface="Poppins Light"/>
                <a:sym typeface="Poppins Light"/>
              </a:rPr>
              <a:t> 2</a:t>
            </a:r>
            <a:endParaRPr sz="1200" baseline="30000">
              <a:latin typeface="Poppins Light"/>
              <a:ea typeface="Poppins Light"/>
              <a:cs typeface="Poppins Light"/>
              <a:sym typeface="Poppins Light"/>
            </a:endParaRPr>
          </a:p>
          <a:p>
            <a:pPr marL="400050" lvl="0" indent="-190500" algn="l" rtl="0">
              <a:lnSpc>
                <a:spcPct val="100000"/>
              </a:lnSpc>
              <a:spcBef>
                <a:spcPts val="0"/>
              </a:spcBef>
              <a:spcAft>
                <a:spcPts val="0"/>
              </a:spcAft>
              <a:buClr>
                <a:srgbClr val="50CB53"/>
              </a:buClr>
              <a:buSzPts val="1200"/>
              <a:buFont typeface="Poppins Light"/>
              <a:buChar char="❖"/>
            </a:pPr>
            <a:r>
              <a:rPr lang="en-US" sz="1200">
                <a:solidFill>
                  <a:srgbClr val="000000"/>
                </a:solidFill>
                <a:latin typeface="Poppins Light"/>
                <a:ea typeface="Poppins Light"/>
                <a:cs typeface="Poppins Light"/>
                <a:sym typeface="Poppins Light"/>
              </a:rPr>
              <a:t>In the US, ~140MM acres (of out 900MM) are working towards sustainable practices </a:t>
            </a:r>
            <a:r>
              <a:rPr lang="en-US" sz="1200" baseline="30000">
                <a:solidFill>
                  <a:srgbClr val="000000"/>
                </a:solidFill>
                <a:latin typeface="Poppins Light"/>
                <a:ea typeface="Poppins Light"/>
                <a:cs typeface="Poppins Light"/>
                <a:sym typeface="Poppins Light"/>
              </a:rPr>
              <a:t>3</a:t>
            </a:r>
            <a:endParaRPr sz="1200" baseline="30000">
              <a:solidFill>
                <a:srgbClr val="000000"/>
              </a:solidFill>
              <a:latin typeface="Poppins Light"/>
              <a:ea typeface="Poppins Light"/>
              <a:cs typeface="Poppins Light"/>
              <a:sym typeface="Poppins Light"/>
            </a:endParaRPr>
          </a:p>
          <a:p>
            <a:pPr marL="0" lvl="0" indent="0" algn="l" rtl="0">
              <a:lnSpc>
                <a:spcPct val="115000"/>
              </a:lnSpc>
              <a:spcBef>
                <a:spcPts val="0"/>
              </a:spcBef>
              <a:spcAft>
                <a:spcPts val="0"/>
              </a:spcAft>
              <a:buSzPts val="1100"/>
              <a:buNone/>
            </a:pPr>
            <a:endParaRPr sz="900">
              <a:solidFill>
                <a:srgbClr val="000000"/>
              </a:solidFill>
              <a:latin typeface="Poppins Light"/>
              <a:ea typeface="Poppins Light"/>
              <a:cs typeface="Poppins Light"/>
              <a:sym typeface="Poppins Light"/>
            </a:endParaRPr>
          </a:p>
          <a:p>
            <a:pPr marL="0" lvl="0" indent="0" algn="l" rtl="0">
              <a:lnSpc>
                <a:spcPct val="115000"/>
              </a:lnSpc>
              <a:spcBef>
                <a:spcPts val="0"/>
              </a:spcBef>
              <a:spcAft>
                <a:spcPts val="0"/>
              </a:spcAft>
              <a:buSzPts val="1100"/>
              <a:buNone/>
            </a:pPr>
            <a:r>
              <a:rPr lang="en-US" sz="900">
                <a:solidFill>
                  <a:srgbClr val="000000"/>
                </a:solidFill>
                <a:latin typeface="Poppins Light"/>
                <a:ea typeface="Poppins Light"/>
                <a:cs typeface="Poppins Light"/>
                <a:sym typeface="Poppins Light"/>
              </a:rPr>
              <a:t>1.Spoonshot Game-Changes 2022</a:t>
            </a:r>
            <a:endParaRPr sz="900">
              <a:solidFill>
                <a:srgbClr val="000000"/>
              </a:solidFill>
              <a:latin typeface="Poppins Light"/>
              <a:ea typeface="Poppins Light"/>
              <a:cs typeface="Poppins Light"/>
              <a:sym typeface="Poppins Light"/>
            </a:endParaRPr>
          </a:p>
          <a:p>
            <a:pPr marL="0" lvl="0" indent="0" algn="l" rtl="0">
              <a:lnSpc>
                <a:spcPct val="115000"/>
              </a:lnSpc>
              <a:spcBef>
                <a:spcPts val="0"/>
              </a:spcBef>
              <a:spcAft>
                <a:spcPts val="0"/>
              </a:spcAft>
              <a:buSzPts val="1100"/>
              <a:buNone/>
            </a:pPr>
            <a:r>
              <a:rPr lang="en-US" sz="900">
                <a:solidFill>
                  <a:srgbClr val="000000"/>
                </a:solidFill>
                <a:latin typeface="Poppins Light"/>
                <a:ea typeface="Poppins Light"/>
                <a:cs typeface="Poppins Light"/>
                <a:sym typeface="Poppins Light"/>
              </a:rPr>
              <a:t>2.</a:t>
            </a:r>
            <a:r>
              <a:rPr lang="en-US" sz="900" u="sng">
                <a:solidFill>
                  <a:srgbClr val="0563C1"/>
                </a:solidFill>
                <a:latin typeface="Poppins Light"/>
                <a:ea typeface="Poppins Light"/>
                <a:cs typeface="Poppins Light"/>
                <a:sym typeface="Poppins Light"/>
                <a:hlinkClick r:id="rId5">
                  <a:extLst>
                    <a:ext uri="{A12FA001-AC4F-418D-AE19-62706E023703}">
                      <ahyp:hlinkClr xmlns:ahyp="http://schemas.microsoft.com/office/drawing/2018/hyperlinkcolor" val="tx"/>
                    </a:ext>
                  </a:extLst>
                </a:hlinkClick>
              </a:rPr>
              <a:t>https://www.wholefoodsmarket.com/trends/top-food-trends-2020</a:t>
            </a:r>
            <a:endParaRPr sz="900" u="sng">
              <a:solidFill>
                <a:srgbClr val="0563C1"/>
              </a:solidFill>
              <a:latin typeface="Poppins Light"/>
              <a:ea typeface="Poppins Light"/>
              <a:cs typeface="Poppins Light"/>
              <a:sym typeface="Poppins Light"/>
            </a:endParaRPr>
          </a:p>
          <a:p>
            <a:pPr marL="0" lvl="0" indent="0" algn="l" rtl="0">
              <a:lnSpc>
                <a:spcPct val="115000"/>
              </a:lnSpc>
              <a:spcBef>
                <a:spcPts val="0"/>
              </a:spcBef>
              <a:spcAft>
                <a:spcPts val="0"/>
              </a:spcAft>
              <a:buSzPts val="1100"/>
              <a:buNone/>
            </a:pPr>
            <a:r>
              <a:rPr lang="en-US" sz="900">
                <a:solidFill>
                  <a:srgbClr val="000000"/>
                </a:solidFill>
                <a:latin typeface="Poppins Light"/>
                <a:ea typeface="Poppins Light"/>
                <a:cs typeface="Poppins Light"/>
                <a:sym typeface="Poppins Light"/>
              </a:rPr>
              <a:t>3. US department of Ag 2017 census of Agriculture</a:t>
            </a:r>
            <a:endParaRPr sz="1200">
              <a:solidFill>
                <a:srgbClr val="0C0C0C"/>
              </a:solidFill>
              <a:latin typeface="Poppins Light"/>
              <a:ea typeface="Poppins Light"/>
              <a:cs typeface="Poppins Light"/>
              <a:sym typeface="Poppins Light"/>
            </a:endParaRPr>
          </a:p>
        </p:txBody>
      </p:sp>
      <p:sp>
        <p:nvSpPr>
          <p:cNvPr id="178" name="Google Shape;178;p21"/>
          <p:cNvSpPr txBox="1"/>
          <p:nvPr/>
        </p:nvSpPr>
        <p:spPr>
          <a:xfrm>
            <a:off x="1015636" y="4943789"/>
            <a:ext cx="39465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262626"/>
                </a:solidFill>
                <a:latin typeface="Poppins SemiBold"/>
                <a:ea typeface="Poppins SemiBold"/>
                <a:cs typeface="Poppins SemiBold"/>
                <a:sym typeface="Poppins SemiBold"/>
              </a:rPr>
              <a:t>High Growth Still Early Stage</a:t>
            </a:r>
            <a:endParaRPr sz="1200">
              <a:solidFill>
                <a:srgbClr val="262626"/>
              </a:solidFill>
              <a:latin typeface="Poppins SemiBold"/>
              <a:ea typeface="Poppins SemiBold"/>
              <a:cs typeface="Poppins SemiBold"/>
              <a:sym typeface="Poppins SemiBold"/>
            </a:endParaRPr>
          </a:p>
        </p:txBody>
      </p:sp>
      <p:pic>
        <p:nvPicPr>
          <p:cNvPr id="179" name="Google Shape;179;p21" descr="Chevron arrows with solid fill"/>
          <p:cNvPicPr preferRelativeResize="0"/>
          <p:nvPr/>
        </p:nvPicPr>
        <p:blipFill rotWithShape="1">
          <a:blip r:embed="rId4">
            <a:alphaModFix/>
          </a:blip>
          <a:srcRect/>
          <a:stretch/>
        </p:blipFill>
        <p:spPr>
          <a:xfrm>
            <a:off x="651521" y="4910178"/>
            <a:ext cx="310081" cy="326570"/>
          </a:xfrm>
          <a:prstGeom prst="rect">
            <a:avLst/>
          </a:prstGeom>
          <a:noFill/>
          <a:ln>
            <a:noFill/>
          </a:ln>
        </p:spPr>
      </p:pic>
      <p:sp>
        <p:nvSpPr>
          <p:cNvPr id="180" name="Google Shape;180;p21"/>
          <p:cNvSpPr/>
          <p:nvPr/>
        </p:nvSpPr>
        <p:spPr>
          <a:xfrm>
            <a:off x="7193868" y="1676143"/>
            <a:ext cx="2239800" cy="1851000"/>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1" name="Google Shape;181;p21"/>
          <p:cNvSpPr txBox="1"/>
          <p:nvPr/>
        </p:nvSpPr>
        <p:spPr>
          <a:xfrm>
            <a:off x="7445514" y="2315175"/>
            <a:ext cx="1587600" cy="492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300">
                <a:solidFill>
                  <a:schemeClr val="lt1"/>
                </a:solidFill>
                <a:latin typeface="Poppins Light"/>
                <a:ea typeface="Poppins Light"/>
                <a:cs typeface="Poppins Light"/>
                <a:sym typeface="Poppins Light"/>
              </a:rPr>
              <a:t>Maintain Crop Yield</a:t>
            </a:r>
            <a:endParaRPr sz="1300" i="0" u="none" strike="noStrike" cap="none">
              <a:solidFill>
                <a:schemeClr val="lt1"/>
              </a:solidFill>
              <a:latin typeface="Poppins Light"/>
              <a:ea typeface="Poppins Light"/>
              <a:cs typeface="Poppins Light"/>
              <a:sym typeface="Poppins Light"/>
            </a:endParaRPr>
          </a:p>
        </p:txBody>
      </p:sp>
      <p:sp>
        <p:nvSpPr>
          <p:cNvPr id="182" name="Google Shape;182;p21"/>
          <p:cNvSpPr/>
          <p:nvPr/>
        </p:nvSpPr>
        <p:spPr>
          <a:xfrm>
            <a:off x="9454673" y="3560664"/>
            <a:ext cx="2239800" cy="1851000"/>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3" name="Google Shape;183;p21"/>
          <p:cNvSpPr txBox="1"/>
          <p:nvPr/>
        </p:nvSpPr>
        <p:spPr>
          <a:xfrm>
            <a:off x="9780769" y="4092909"/>
            <a:ext cx="1587600" cy="692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300">
                <a:solidFill>
                  <a:schemeClr val="lt1"/>
                </a:solidFill>
                <a:latin typeface="Poppins Light"/>
                <a:ea typeface="Poppins Light"/>
                <a:cs typeface="Poppins Light"/>
                <a:sym typeface="Poppins Light"/>
              </a:rPr>
              <a:t>Address Climate Change via CO2 Sequestration</a:t>
            </a:r>
            <a:endParaRPr sz="1300" i="0" u="none" strike="noStrike" cap="none">
              <a:solidFill>
                <a:schemeClr val="lt1"/>
              </a:solidFill>
              <a:latin typeface="Poppins Light"/>
              <a:ea typeface="Poppins Light"/>
              <a:cs typeface="Poppins Light"/>
              <a:sym typeface="Poppins Light"/>
            </a:endParaRPr>
          </a:p>
        </p:txBody>
      </p:sp>
      <p:sp>
        <p:nvSpPr>
          <p:cNvPr id="184" name="Google Shape;184;p21"/>
          <p:cNvSpPr/>
          <p:nvPr/>
        </p:nvSpPr>
        <p:spPr>
          <a:xfrm>
            <a:off x="9454669" y="1676143"/>
            <a:ext cx="2239800" cy="1851000"/>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5" name="Google Shape;185;p21"/>
          <p:cNvSpPr txBox="1"/>
          <p:nvPr/>
        </p:nvSpPr>
        <p:spPr>
          <a:xfrm>
            <a:off x="9706340" y="2313425"/>
            <a:ext cx="1587600" cy="492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300">
                <a:solidFill>
                  <a:schemeClr val="lt1"/>
                </a:solidFill>
                <a:latin typeface="Poppins Light"/>
                <a:ea typeface="Poppins Light"/>
                <a:cs typeface="Poppins Light"/>
                <a:sym typeface="Poppins Light"/>
              </a:rPr>
              <a:t>Increase Crop Resilience</a:t>
            </a:r>
            <a:endParaRPr sz="1300" i="0" u="none" strike="noStrike" cap="none">
              <a:solidFill>
                <a:schemeClr val="lt1"/>
              </a:solidFill>
              <a:latin typeface="Poppins Light"/>
              <a:ea typeface="Poppins Light"/>
              <a:cs typeface="Poppins Light"/>
              <a:sym typeface="Poppins Light"/>
            </a:endParaRPr>
          </a:p>
        </p:txBody>
      </p:sp>
      <p:sp>
        <p:nvSpPr>
          <p:cNvPr id="186" name="Google Shape;186;p21"/>
          <p:cNvSpPr/>
          <p:nvPr/>
        </p:nvSpPr>
        <p:spPr>
          <a:xfrm>
            <a:off x="7193872" y="3564179"/>
            <a:ext cx="2239800" cy="1851000"/>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7" name="Google Shape;187;p21"/>
          <p:cNvSpPr txBox="1"/>
          <p:nvPr/>
        </p:nvSpPr>
        <p:spPr>
          <a:xfrm>
            <a:off x="7519968" y="4093799"/>
            <a:ext cx="1587600" cy="692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300">
                <a:solidFill>
                  <a:schemeClr val="lt1"/>
                </a:solidFill>
                <a:latin typeface="Poppins Light"/>
                <a:ea typeface="Poppins Light"/>
                <a:cs typeface="Poppins Light"/>
                <a:sym typeface="Poppins Light"/>
              </a:rPr>
              <a:t>Improve Farm Profitability and Land Value</a:t>
            </a:r>
            <a:endParaRPr sz="1300" i="0" u="none" strike="noStrike" cap="none">
              <a:solidFill>
                <a:schemeClr val="lt1"/>
              </a:solidFill>
              <a:latin typeface="Poppins Light"/>
              <a:ea typeface="Poppins Light"/>
              <a:cs typeface="Poppins Light"/>
              <a:sym typeface="Poppins Light"/>
            </a:endParaRPr>
          </a:p>
        </p:txBody>
      </p:sp>
      <p:sp>
        <p:nvSpPr>
          <p:cNvPr id="188" name="Google Shape;188;p21"/>
          <p:cNvSpPr txBox="1"/>
          <p:nvPr/>
        </p:nvSpPr>
        <p:spPr>
          <a:xfrm>
            <a:off x="814103" y="1115387"/>
            <a:ext cx="4786500" cy="4926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2800"/>
              <a:buFont typeface="Arial"/>
              <a:buNone/>
            </a:pPr>
            <a:r>
              <a:rPr lang="en-US" sz="2600">
                <a:solidFill>
                  <a:srgbClr val="262626"/>
                </a:solidFill>
                <a:latin typeface="Poppins SemiBold"/>
                <a:ea typeface="Poppins SemiBold"/>
                <a:cs typeface="Poppins SemiBold"/>
                <a:sym typeface="Poppins SemiBold"/>
              </a:rPr>
              <a:t>Regenerative</a:t>
            </a:r>
            <a:r>
              <a:rPr lang="en-US" sz="2600">
                <a:solidFill>
                  <a:schemeClr val="dk1"/>
                </a:solidFill>
                <a:latin typeface="Poppins"/>
                <a:ea typeface="Poppins"/>
                <a:cs typeface="Poppins"/>
                <a:sym typeface="Poppins"/>
              </a:rPr>
              <a:t> </a:t>
            </a:r>
            <a:r>
              <a:rPr lang="en-US" sz="2600">
                <a:solidFill>
                  <a:srgbClr val="009A58"/>
                </a:solidFill>
                <a:latin typeface="Poppins SemiBold"/>
                <a:ea typeface="Poppins SemiBold"/>
                <a:cs typeface="Poppins SemiBold"/>
                <a:sym typeface="Poppins SemiBold"/>
              </a:rPr>
              <a:t>Farming</a:t>
            </a:r>
            <a:endParaRPr sz="2600">
              <a:solidFill>
                <a:srgbClr val="262626"/>
              </a:solidFill>
              <a:latin typeface="Poppins SemiBold"/>
              <a:ea typeface="Poppins SemiBold"/>
              <a:cs typeface="Poppins SemiBold"/>
              <a:sym typeface="Poppins SemiBold"/>
            </a:endParaRPr>
          </a:p>
        </p:txBody>
      </p:sp>
      <p:sp>
        <p:nvSpPr>
          <p:cNvPr id="189" name="Google Shape;189;p21"/>
          <p:cNvSpPr txBox="1"/>
          <p:nvPr/>
        </p:nvSpPr>
        <p:spPr>
          <a:xfrm>
            <a:off x="883925" y="2998575"/>
            <a:ext cx="6029100" cy="702000"/>
          </a:xfrm>
          <a:prstGeom prst="rect">
            <a:avLst/>
          </a:prstGeom>
          <a:noFill/>
          <a:ln>
            <a:noFill/>
          </a:ln>
        </p:spPr>
        <p:txBody>
          <a:bodyPr spcFirstLastPara="1" wrap="square" lIns="91425" tIns="45700" rIns="91425" bIns="45700" anchor="t" anchorCtr="0">
            <a:spAutoFit/>
          </a:bodyPr>
          <a:lstStyle/>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rgbClr val="0C0C0C"/>
                </a:solidFill>
                <a:latin typeface="Poppins Light"/>
                <a:ea typeface="Poppins Light"/>
                <a:cs typeface="Poppins Light"/>
                <a:sym typeface="Poppins Light"/>
              </a:rPr>
              <a:t>Impact climate change</a:t>
            </a:r>
            <a:endParaRPr sz="1200">
              <a:solidFill>
                <a:srgbClr val="0C0C0C"/>
              </a:solidFill>
              <a:latin typeface="Poppins Light"/>
              <a:ea typeface="Poppins Light"/>
              <a:cs typeface="Poppins Light"/>
              <a:sym typeface="Poppins Light"/>
            </a:endParaRPr>
          </a:p>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Rebuild soil organic matter by restoring soil biodiversity</a:t>
            </a:r>
            <a:endParaRPr sz="1200">
              <a:solidFill>
                <a:schemeClr val="dk1"/>
              </a:solidFill>
              <a:latin typeface="Poppins Light"/>
              <a:ea typeface="Poppins Light"/>
              <a:cs typeface="Poppins Light"/>
              <a:sym typeface="Poppins Light"/>
            </a:endParaRPr>
          </a:p>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Reduced fertilizer and chemical application rates</a:t>
            </a:r>
            <a:endParaRPr sz="1200">
              <a:solidFill>
                <a:schemeClr val="dk1"/>
              </a:solidFill>
              <a:latin typeface="Poppins Light"/>
              <a:ea typeface="Poppins Light"/>
              <a:cs typeface="Poppins Light"/>
              <a:sym typeface="Poppins Light"/>
            </a:endParaRPr>
          </a:p>
        </p:txBody>
      </p:sp>
      <p:sp>
        <p:nvSpPr>
          <p:cNvPr id="190" name="Google Shape;190;p21"/>
          <p:cNvSpPr txBox="1"/>
          <p:nvPr/>
        </p:nvSpPr>
        <p:spPr>
          <a:xfrm>
            <a:off x="1024743" y="2740487"/>
            <a:ext cx="38973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262626"/>
                </a:solidFill>
                <a:latin typeface="Poppins SemiBold"/>
                <a:ea typeface="Poppins SemiBold"/>
                <a:cs typeface="Poppins SemiBold"/>
                <a:sym typeface="Poppins SemiBold"/>
              </a:rPr>
              <a:t>Key Benefits</a:t>
            </a:r>
            <a:endParaRPr sz="1200">
              <a:solidFill>
                <a:srgbClr val="262626"/>
              </a:solidFill>
              <a:latin typeface="Poppins SemiBold"/>
              <a:ea typeface="Poppins SemiBold"/>
              <a:cs typeface="Poppins SemiBold"/>
              <a:sym typeface="Poppins SemiBold"/>
            </a:endParaRPr>
          </a:p>
        </p:txBody>
      </p:sp>
      <p:pic>
        <p:nvPicPr>
          <p:cNvPr id="191" name="Google Shape;191;p21" descr="Chevron arrows with solid fill"/>
          <p:cNvPicPr preferRelativeResize="0"/>
          <p:nvPr/>
        </p:nvPicPr>
        <p:blipFill rotWithShape="1">
          <a:blip r:embed="rId4">
            <a:alphaModFix/>
          </a:blip>
          <a:srcRect/>
          <a:stretch/>
        </p:blipFill>
        <p:spPr>
          <a:xfrm>
            <a:off x="655926" y="2706880"/>
            <a:ext cx="326570" cy="326570"/>
          </a:xfrm>
          <a:prstGeom prst="rect">
            <a:avLst/>
          </a:prstGeom>
          <a:noFill/>
          <a:ln>
            <a:noFill/>
          </a:ln>
        </p:spPr>
      </p:pic>
      <p:sp>
        <p:nvSpPr>
          <p:cNvPr id="192" name="Google Shape;192;p21"/>
          <p:cNvSpPr txBox="1"/>
          <p:nvPr/>
        </p:nvSpPr>
        <p:spPr>
          <a:xfrm>
            <a:off x="883925" y="3998300"/>
            <a:ext cx="6029100" cy="914400"/>
          </a:xfrm>
          <a:prstGeom prst="rect">
            <a:avLst/>
          </a:prstGeom>
          <a:noFill/>
          <a:ln>
            <a:noFill/>
          </a:ln>
        </p:spPr>
        <p:txBody>
          <a:bodyPr spcFirstLastPara="1" wrap="square" lIns="91425" tIns="45700" rIns="91425" bIns="45700" anchor="t" anchorCtr="0">
            <a:spAutoFit/>
          </a:bodyPr>
          <a:lstStyle/>
          <a:p>
            <a:pPr marL="400050" marR="0" lvl="0" indent="-190500" algn="l" rtl="0">
              <a:lnSpc>
                <a:spcPct val="115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Farmers require crop inputs that provide a dense nutrient profile to support plant growth and build back the soil. Synthetic fertilizers provide nutrients to feed the plant, but only regenerative fertilizer offers beneficial ecological outcomes.</a:t>
            </a:r>
            <a:endParaRPr sz="1200">
              <a:solidFill>
                <a:schemeClr val="dk1"/>
              </a:solidFill>
              <a:latin typeface="Poppins Light"/>
              <a:ea typeface="Poppins Light"/>
              <a:cs typeface="Poppins Light"/>
              <a:sym typeface="Poppins Light"/>
            </a:endParaRPr>
          </a:p>
        </p:txBody>
      </p:sp>
      <p:sp>
        <p:nvSpPr>
          <p:cNvPr id="193" name="Google Shape;193;p21"/>
          <p:cNvSpPr txBox="1"/>
          <p:nvPr/>
        </p:nvSpPr>
        <p:spPr>
          <a:xfrm>
            <a:off x="1015638" y="3740193"/>
            <a:ext cx="38973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262626"/>
                </a:solidFill>
                <a:latin typeface="Poppins SemiBold"/>
                <a:ea typeface="Poppins SemiBold"/>
                <a:cs typeface="Poppins SemiBold"/>
                <a:sym typeface="Poppins SemiBold"/>
              </a:rPr>
              <a:t>Regenerative Fertilizer</a:t>
            </a:r>
            <a:endParaRPr sz="1200">
              <a:solidFill>
                <a:srgbClr val="262626"/>
              </a:solidFill>
              <a:latin typeface="Poppins SemiBold"/>
              <a:ea typeface="Poppins SemiBold"/>
              <a:cs typeface="Poppins SemiBold"/>
              <a:sym typeface="Poppins SemiBold"/>
            </a:endParaRPr>
          </a:p>
        </p:txBody>
      </p:sp>
      <p:pic>
        <p:nvPicPr>
          <p:cNvPr id="194" name="Google Shape;194;p21" descr="Chevron arrows with solid fill"/>
          <p:cNvPicPr preferRelativeResize="0"/>
          <p:nvPr/>
        </p:nvPicPr>
        <p:blipFill rotWithShape="1">
          <a:blip r:embed="rId4">
            <a:alphaModFix/>
          </a:blip>
          <a:srcRect/>
          <a:stretch/>
        </p:blipFill>
        <p:spPr>
          <a:xfrm>
            <a:off x="655926" y="3706585"/>
            <a:ext cx="326570" cy="326570"/>
          </a:xfrm>
          <a:prstGeom prst="rect">
            <a:avLst/>
          </a:prstGeom>
          <a:noFill/>
          <a:ln>
            <a:noFill/>
          </a:ln>
        </p:spPr>
      </p:pic>
      <p:cxnSp>
        <p:nvCxnSpPr>
          <p:cNvPr id="195" name="Google Shape;195;p21"/>
          <p:cNvCxnSpPr/>
          <p:nvPr/>
        </p:nvCxnSpPr>
        <p:spPr>
          <a:xfrm>
            <a:off x="9448475" y="1677076"/>
            <a:ext cx="0" cy="3758700"/>
          </a:xfrm>
          <a:prstGeom prst="straightConnector1">
            <a:avLst/>
          </a:prstGeom>
          <a:noFill/>
          <a:ln w="76200" cap="flat" cmpd="sng">
            <a:solidFill>
              <a:srgbClr val="F1C232"/>
            </a:solidFill>
            <a:prstDash val="solid"/>
            <a:round/>
            <a:headEnd type="triangle" w="med" len="med"/>
            <a:tailEnd type="triangle" w="med" len="med"/>
          </a:ln>
        </p:spPr>
      </p:cxnSp>
      <p:cxnSp>
        <p:nvCxnSpPr>
          <p:cNvPr id="196" name="Google Shape;196;p21"/>
          <p:cNvCxnSpPr/>
          <p:nvPr/>
        </p:nvCxnSpPr>
        <p:spPr>
          <a:xfrm rot="10800000">
            <a:off x="7172577" y="3549604"/>
            <a:ext cx="4551900" cy="0"/>
          </a:xfrm>
          <a:prstGeom prst="straightConnector1">
            <a:avLst/>
          </a:prstGeom>
          <a:noFill/>
          <a:ln w="76200" cap="flat" cmpd="sng">
            <a:solidFill>
              <a:srgbClr val="F1C232"/>
            </a:solidFill>
            <a:prstDash val="solid"/>
            <a:round/>
            <a:headEnd type="triangle" w="med" len="med"/>
            <a:tailEnd type="triangle" w="med" len="me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g1290d457d1c_1_28"/>
          <p:cNvSpPr/>
          <p:nvPr/>
        </p:nvSpPr>
        <p:spPr>
          <a:xfrm>
            <a:off x="0" y="0"/>
            <a:ext cx="12192000" cy="6858000"/>
          </a:xfrm>
          <a:prstGeom prst="rect">
            <a:avLst/>
          </a:prstGeom>
          <a:gradFill>
            <a:gsLst>
              <a:gs pos="0">
                <a:srgbClr val="50CB53"/>
              </a:gs>
              <a:gs pos="36000">
                <a:srgbClr val="50CB53"/>
              </a:gs>
              <a:gs pos="100000">
                <a:srgbClr val="007C48"/>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02" name="Google Shape;202;g1290d457d1c_1_28"/>
          <p:cNvPicPr preferRelativeResize="0">
            <a:picLocks noGrp="1"/>
          </p:cNvPicPr>
          <p:nvPr>
            <p:ph type="pic" idx="2"/>
          </p:nvPr>
        </p:nvPicPr>
        <p:blipFill rotWithShape="1">
          <a:blip r:embed="rId3">
            <a:alphaModFix/>
          </a:blip>
          <a:srcRect t="12502" b="12494"/>
          <a:stretch/>
        </p:blipFill>
        <p:spPr>
          <a:xfrm>
            <a:off x="0" y="0"/>
            <a:ext cx="12192000" cy="6858000"/>
          </a:xfrm>
          <a:prstGeom prst="rect">
            <a:avLst/>
          </a:prstGeom>
          <a:solidFill>
            <a:srgbClr val="F2F2F2"/>
          </a:solidFill>
          <a:ln>
            <a:noFill/>
          </a:ln>
        </p:spPr>
      </p:pic>
      <p:sp>
        <p:nvSpPr>
          <p:cNvPr id="203" name="Google Shape;203;g1290d457d1c_1_28"/>
          <p:cNvSpPr/>
          <p:nvPr/>
        </p:nvSpPr>
        <p:spPr>
          <a:xfrm>
            <a:off x="0" y="0"/>
            <a:ext cx="12192000" cy="6858000"/>
          </a:xfrm>
          <a:prstGeom prst="rect">
            <a:avLst/>
          </a:prstGeom>
          <a:gradFill>
            <a:gsLst>
              <a:gs pos="0">
                <a:srgbClr val="007C48">
                  <a:alpha val="89411"/>
                </a:srgbClr>
              </a:gs>
              <a:gs pos="36000">
                <a:srgbClr val="007C48">
                  <a:alpha val="89411"/>
                </a:srgbClr>
              </a:gs>
              <a:gs pos="100000">
                <a:srgbClr val="50CB53">
                  <a:alpha val="8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4" name="Google Shape;204;g1290d457d1c_1_28"/>
          <p:cNvSpPr txBox="1"/>
          <p:nvPr/>
        </p:nvSpPr>
        <p:spPr>
          <a:xfrm>
            <a:off x="729332" y="2644170"/>
            <a:ext cx="60222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chemeClr val="lt1"/>
                </a:solidFill>
                <a:latin typeface="Poppins SemiBold"/>
                <a:ea typeface="Poppins SemiBold"/>
                <a:cs typeface="Poppins SemiBold"/>
                <a:sym typeface="Poppins SemiBold"/>
              </a:rPr>
              <a:t>Our </a:t>
            </a:r>
            <a:r>
              <a:rPr lang="en-US" sz="4800" b="0" i="0" u="none" strike="noStrike" cap="none">
                <a:solidFill>
                  <a:srgbClr val="50CB53"/>
                </a:solidFill>
                <a:latin typeface="Poppins SemiBold"/>
                <a:ea typeface="Poppins SemiBold"/>
                <a:cs typeface="Poppins SemiBold"/>
                <a:sym typeface="Poppins SemiBold"/>
              </a:rPr>
              <a:t>Regenerative Fertilizer </a:t>
            </a:r>
            <a:r>
              <a:rPr lang="en-US" sz="4800" b="0" i="0" u="none" strike="noStrike" cap="none">
                <a:solidFill>
                  <a:schemeClr val="lt1"/>
                </a:solidFill>
                <a:latin typeface="Poppins SemiBold"/>
                <a:ea typeface="Poppins SemiBold"/>
                <a:cs typeface="Poppins SemiBold"/>
                <a:sym typeface="Poppins SemiBold"/>
              </a:rPr>
              <a:t>Products </a:t>
            </a:r>
            <a:endParaRPr sz="4800" b="0" i="0" u="none" strike="noStrike" cap="none">
              <a:solidFill>
                <a:schemeClr val="lt1"/>
              </a:solidFill>
              <a:latin typeface="Poppins SemiBold"/>
              <a:ea typeface="Poppins SemiBold"/>
              <a:cs typeface="Poppins SemiBold"/>
              <a:sym typeface="Poppins SemiBold"/>
            </a:endParaRPr>
          </a:p>
        </p:txBody>
      </p:sp>
      <p:sp>
        <p:nvSpPr>
          <p:cNvPr id="205" name="Google Shape;205;g1290d457d1c_1_28"/>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Investor Presentation May 18, 2022</a:t>
            </a:r>
          </a:p>
        </p:txBody>
      </p:sp>
      <p:pic>
        <p:nvPicPr>
          <p:cNvPr id="206" name="Google Shape;206;g1290d457d1c_1_28"/>
          <p:cNvPicPr preferRelativeResize="0"/>
          <p:nvPr/>
        </p:nvPicPr>
        <p:blipFill rotWithShape="1">
          <a:blip r:embed="rId4">
            <a:alphaModFix/>
          </a:blip>
          <a:srcRect/>
          <a:stretch/>
        </p:blipFill>
        <p:spPr>
          <a:xfrm>
            <a:off x="729325" y="303450"/>
            <a:ext cx="399190" cy="593275"/>
          </a:xfrm>
          <a:prstGeom prst="rect">
            <a:avLst/>
          </a:prstGeom>
          <a:noFill/>
          <a:ln>
            <a:noFill/>
          </a:ln>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211" name="Google Shape;211;p16"/>
          <p:cNvPicPr preferRelativeResize="0">
            <a:picLocks noGrp="1"/>
          </p:cNvPicPr>
          <p:nvPr>
            <p:ph type="pic" idx="2"/>
          </p:nvPr>
        </p:nvPicPr>
        <p:blipFill rotWithShape="1">
          <a:blip r:embed="rId3">
            <a:alphaModFix/>
          </a:blip>
          <a:srcRect l="3168" r="3166"/>
          <a:stretch/>
        </p:blipFill>
        <p:spPr>
          <a:xfrm>
            <a:off x="-1" y="0"/>
            <a:ext cx="5154865" cy="6858000"/>
          </a:xfrm>
          <a:prstGeom prst="rect">
            <a:avLst/>
          </a:prstGeom>
          <a:solidFill>
            <a:srgbClr val="F2F2F2"/>
          </a:solidFill>
          <a:ln>
            <a:noFill/>
          </a:ln>
        </p:spPr>
      </p:pic>
      <p:sp>
        <p:nvSpPr>
          <p:cNvPr id="212" name="Google Shape;212;p16"/>
          <p:cNvSpPr txBox="1"/>
          <p:nvPr/>
        </p:nvSpPr>
        <p:spPr>
          <a:xfrm>
            <a:off x="6241004" y="1255428"/>
            <a:ext cx="301460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Poppins SemiBold"/>
                <a:ea typeface="Poppins SemiBold"/>
                <a:cs typeface="Poppins SemiBold"/>
                <a:sym typeface="Poppins SemiBold"/>
              </a:rPr>
              <a:t>Our Interest</a:t>
            </a:r>
            <a:endParaRPr sz="2800" b="0" i="0" u="none" strike="noStrike" cap="none">
              <a:solidFill>
                <a:schemeClr val="lt1"/>
              </a:solidFill>
              <a:latin typeface="Poppins SemiBold"/>
              <a:ea typeface="Poppins SemiBold"/>
              <a:cs typeface="Poppins SemiBold"/>
              <a:sym typeface="Poppins SemiBold"/>
            </a:endParaRPr>
          </a:p>
        </p:txBody>
      </p:sp>
      <p:sp>
        <p:nvSpPr>
          <p:cNvPr id="213" name="Google Shape;213;p16"/>
          <p:cNvSpPr txBox="1"/>
          <p:nvPr/>
        </p:nvSpPr>
        <p:spPr>
          <a:xfrm>
            <a:off x="6241004" y="2915906"/>
            <a:ext cx="4228876" cy="606833"/>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900"/>
              <a:buFont typeface="Arial"/>
              <a:buNone/>
            </a:pPr>
            <a:r>
              <a:rPr lang="en-US" sz="900" b="0" i="0" u="none" strike="noStrike" cap="none">
                <a:solidFill>
                  <a:schemeClr val="lt1"/>
                </a:solidFill>
                <a:latin typeface="Open Sans"/>
                <a:ea typeface="Open Sans"/>
                <a:cs typeface="Open Sans"/>
                <a:sym typeface="Open Sans"/>
              </a:rPr>
              <a:t>Lor conse lectus ornare em ipsum dolor sit amet, conse lectus ornare, viverra ctetur adipiscing elit. Pellent amet, ornare esque</a:t>
            </a:r>
            <a:endParaRPr sz="900" b="0" i="0" u="none" strike="noStrike" cap="none">
              <a:solidFill>
                <a:schemeClr val="lt1"/>
              </a:solidFill>
              <a:latin typeface="Open Sans"/>
              <a:ea typeface="Open Sans"/>
              <a:cs typeface="Open Sans"/>
              <a:sym typeface="Open Sans"/>
            </a:endParaRPr>
          </a:p>
        </p:txBody>
      </p:sp>
      <p:sp>
        <p:nvSpPr>
          <p:cNvPr id="214" name="Google Shape;214;p16"/>
          <p:cNvSpPr txBox="1"/>
          <p:nvPr/>
        </p:nvSpPr>
        <p:spPr>
          <a:xfrm>
            <a:off x="6226687" y="2675553"/>
            <a:ext cx="218907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Poppins SemiBold"/>
                <a:ea typeface="Poppins SemiBold"/>
                <a:cs typeface="Poppins SemiBold"/>
                <a:sym typeface="Poppins SemiBold"/>
              </a:rPr>
              <a:t>Creative Listening</a:t>
            </a:r>
            <a:endParaRPr sz="1200" b="0" i="0" u="none" strike="noStrike" cap="none">
              <a:solidFill>
                <a:schemeClr val="lt1"/>
              </a:solidFill>
              <a:latin typeface="Poppins SemiBold"/>
              <a:ea typeface="Poppins SemiBold"/>
              <a:cs typeface="Poppins SemiBold"/>
              <a:sym typeface="Poppins SemiBold"/>
            </a:endParaRPr>
          </a:p>
        </p:txBody>
      </p:sp>
      <p:sp>
        <p:nvSpPr>
          <p:cNvPr id="215" name="Google Shape;215;p16"/>
          <p:cNvSpPr txBox="1"/>
          <p:nvPr/>
        </p:nvSpPr>
        <p:spPr>
          <a:xfrm>
            <a:off x="6241004" y="4159792"/>
            <a:ext cx="4228876" cy="606833"/>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900"/>
              <a:buFont typeface="Arial"/>
              <a:buNone/>
            </a:pPr>
            <a:r>
              <a:rPr lang="en-US" sz="900" b="0" i="0" u="none" strike="noStrike" cap="none">
                <a:solidFill>
                  <a:schemeClr val="lt1"/>
                </a:solidFill>
                <a:latin typeface="Open Sans"/>
                <a:ea typeface="Open Sans"/>
                <a:cs typeface="Open Sans"/>
                <a:sym typeface="Open Sans"/>
              </a:rPr>
              <a:t>Lorem ipsum dolo conse lectus ornare r sit amet, conse lectus ornare, viverra ctet amet, conse lectus ornare ur adipiscing elit</a:t>
            </a:r>
            <a:endParaRPr sz="900" b="0" i="0" u="none" strike="noStrike" cap="none">
              <a:solidFill>
                <a:schemeClr val="lt1"/>
              </a:solidFill>
              <a:latin typeface="Open Sans"/>
              <a:ea typeface="Open Sans"/>
              <a:cs typeface="Open Sans"/>
              <a:sym typeface="Open Sans"/>
            </a:endParaRPr>
          </a:p>
        </p:txBody>
      </p:sp>
      <p:sp>
        <p:nvSpPr>
          <p:cNvPr id="216" name="Google Shape;216;p16"/>
          <p:cNvSpPr txBox="1"/>
          <p:nvPr/>
        </p:nvSpPr>
        <p:spPr>
          <a:xfrm>
            <a:off x="6226687" y="3919439"/>
            <a:ext cx="218907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Poppins SemiBold"/>
                <a:ea typeface="Poppins SemiBold"/>
                <a:cs typeface="Poppins SemiBold"/>
                <a:sym typeface="Poppins SemiBold"/>
              </a:rPr>
              <a:t>Activateing Business</a:t>
            </a:r>
            <a:endParaRPr sz="1200" b="0" i="0" u="none" strike="noStrike" cap="none">
              <a:solidFill>
                <a:schemeClr val="lt1"/>
              </a:solidFill>
              <a:latin typeface="Poppins SemiBold"/>
              <a:ea typeface="Poppins SemiBold"/>
              <a:cs typeface="Poppins SemiBold"/>
              <a:sym typeface="Poppins SemiBold"/>
            </a:endParaRPr>
          </a:p>
        </p:txBody>
      </p:sp>
      <p:sp>
        <p:nvSpPr>
          <p:cNvPr id="217" name="Google Shape;217;p16"/>
          <p:cNvSpPr txBox="1"/>
          <p:nvPr/>
        </p:nvSpPr>
        <p:spPr>
          <a:xfrm>
            <a:off x="6255321" y="5408132"/>
            <a:ext cx="4011171" cy="606833"/>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900"/>
              <a:buFont typeface="Arial"/>
              <a:buNone/>
            </a:pPr>
            <a:r>
              <a:rPr lang="en-US" sz="900" b="0" i="0" u="none" strike="noStrike" cap="none">
                <a:solidFill>
                  <a:schemeClr val="lt1"/>
                </a:solidFill>
                <a:latin typeface="Open Sans"/>
                <a:ea typeface="Open Sans"/>
                <a:cs typeface="Open Sans"/>
                <a:sym typeface="Open Sans"/>
              </a:rPr>
              <a:t>Lore amet, conse lectus ornare m ipsum dolor sit amet, conse lectus ornare, viverra ctet conse lectus ornare ur adipiscing elit</a:t>
            </a:r>
            <a:endParaRPr sz="900" b="0" i="0" u="none" strike="noStrike" cap="none">
              <a:solidFill>
                <a:schemeClr val="lt1"/>
              </a:solidFill>
              <a:latin typeface="Open Sans"/>
              <a:ea typeface="Open Sans"/>
              <a:cs typeface="Open Sans"/>
              <a:sym typeface="Open Sans"/>
            </a:endParaRPr>
          </a:p>
        </p:txBody>
      </p:sp>
      <p:sp>
        <p:nvSpPr>
          <p:cNvPr id="218" name="Google Shape;218;p16"/>
          <p:cNvSpPr txBox="1"/>
          <p:nvPr/>
        </p:nvSpPr>
        <p:spPr>
          <a:xfrm>
            <a:off x="6241004" y="5167779"/>
            <a:ext cx="218907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Poppins SemiBold"/>
                <a:ea typeface="Poppins SemiBold"/>
                <a:cs typeface="Poppins SemiBold"/>
                <a:sym typeface="Poppins SemiBold"/>
              </a:rPr>
              <a:t>Brilliance is our business.</a:t>
            </a:r>
            <a:endParaRPr sz="1200" b="0" i="0" u="none" strike="noStrike" cap="none">
              <a:solidFill>
                <a:schemeClr val="lt1"/>
              </a:solidFill>
              <a:latin typeface="Poppins SemiBold"/>
              <a:ea typeface="Poppins SemiBold"/>
              <a:cs typeface="Poppins SemiBold"/>
              <a:sym typeface="Poppins SemiBold"/>
            </a:endParaRPr>
          </a:p>
        </p:txBody>
      </p:sp>
      <p:sp>
        <p:nvSpPr>
          <p:cNvPr id="219" name="Google Shape;219;p16"/>
          <p:cNvSpPr/>
          <p:nvPr/>
        </p:nvSpPr>
        <p:spPr>
          <a:xfrm>
            <a:off x="5154865" y="0"/>
            <a:ext cx="7047074"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0" name="Google Shape;220;p16"/>
          <p:cNvSpPr txBox="1"/>
          <p:nvPr/>
        </p:nvSpPr>
        <p:spPr>
          <a:xfrm>
            <a:off x="8237850" y="6207902"/>
            <a:ext cx="2850300" cy="400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chemeClr val="lt1"/>
                </a:solidFill>
                <a:latin typeface="Poppins SemiBold"/>
                <a:ea typeface="Poppins SemiBold"/>
                <a:cs typeface="Poppins SemiBold"/>
                <a:sym typeface="Poppins SemiBold"/>
              </a:rPr>
              <a:t>11</a:t>
            </a:r>
            <a:endParaRPr sz="1000">
              <a:solidFill>
                <a:schemeClr val="lt1"/>
              </a:solidFill>
              <a:latin typeface="Poppins SemiBold"/>
              <a:ea typeface="Poppins SemiBold"/>
              <a:cs typeface="Poppins SemiBold"/>
              <a:sym typeface="Poppins SemiBold"/>
            </a:endParaRPr>
          </a:p>
          <a:p>
            <a:pPr marL="0" marR="0" lvl="0" indent="0" algn="ctr" rtl="0">
              <a:lnSpc>
                <a:spcPct val="100000"/>
              </a:lnSpc>
              <a:spcBef>
                <a:spcPts val="0"/>
              </a:spcBef>
              <a:spcAft>
                <a:spcPts val="0"/>
              </a:spcAft>
              <a:buClr>
                <a:srgbClr val="000000"/>
              </a:buClr>
              <a:buSzPts val="1000"/>
              <a:buFont typeface="Arial"/>
              <a:buNone/>
            </a:pPr>
            <a:endParaRPr sz="1000">
              <a:solidFill>
                <a:schemeClr val="lt1"/>
              </a:solidFill>
              <a:latin typeface="Poppins SemiBold"/>
              <a:ea typeface="Poppins SemiBold"/>
              <a:cs typeface="Poppins SemiBold"/>
              <a:sym typeface="Poppins SemiBold"/>
            </a:endParaRPr>
          </a:p>
        </p:txBody>
      </p:sp>
      <p:sp>
        <p:nvSpPr>
          <p:cNvPr id="221" name="Google Shape;221;p16"/>
          <p:cNvSpPr/>
          <p:nvPr/>
        </p:nvSpPr>
        <p:spPr>
          <a:xfrm>
            <a:off x="6983119" y="0"/>
            <a:ext cx="5184559" cy="6858000"/>
          </a:xfrm>
          <a:prstGeom prst="parallelogram">
            <a:avLst>
              <a:gd name="adj" fmla="val 49315"/>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2" name="Google Shape;222;p16"/>
          <p:cNvSpPr txBox="1"/>
          <p:nvPr/>
        </p:nvSpPr>
        <p:spPr>
          <a:xfrm>
            <a:off x="6331650" y="2638400"/>
            <a:ext cx="518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600" i="0" u="none" strike="noStrike" cap="none">
                <a:solidFill>
                  <a:schemeClr val="lt1"/>
                </a:solidFill>
                <a:latin typeface="Poppins Light"/>
                <a:ea typeface="Poppins Light"/>
                <a:cs typeface="Poppins Light"/>
                <a:sym typeface="Poppins Light"/>
              </a:rPr>
              <a:t>Equivalent yield profile with real ecological benefits. (Low Salt)</a:t>
            </a:r>
            <a:endParaRPr sz="1600" i="0" u="none" strike="noStrike" cap="none">
              <a:solidFill>
                <a:schemeClr val="lt1"/>
              </a:solidFill>
              <a:latin typeface="Poppins Light"/>
              <a:ea typeface="Poppins Light"/>
              <a:cs typeface="Poppins Light"/>
              <a:sym typeface="Poppins Light"/>
            </a:endParaRPr>
          </a:p>
        </p:txBody>
      </p:sp>
      <p:pic>
        <p:nvPicPr>
          <p:cNvPr id="223" name="Google Shape;223;p16" descr="Chevron arrows with solid fill"/>
          <p:cNvPicPr preferRelativeResize="0"/>
          <p:nvPr/>
        </p:nvPicPr>
        <p:blipFill rotWithShape="1">
          <a:blip r:embed="rId4">
            <a:alphaModFix/>
          </a:blip>
          <a:srcRect/>
          <a:stretch/>
        </p:blipFill>
        <p:spPr>
          <a:xfrm>
            <a:off x="5919934" y="2617934"/>
            <a:ext cx="326570" cy="326570"/>
          </a:xfrm>
          <a:prstGeom prst="rect">
            <a:avLst/>
          </a:prstGeom>
          <a:noFill/>
          <a:ln>
            <a:noFill/>
          </a:ln>
        </p:spPr>
      </p:pic>
      <p:sp>
        <p:nvSpPr>
          <p:cNvPr id="224" name="Google Shape;224;p16"/>
          <p:cNvSpPr txBox="1"/>
          <p:nvPr/>
        </p:nvSpPr>
        <p:spPr>
          <a:xfrm>
            <a:off x="5866430" y="1875821"/>
            <a:ext cx="35685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chemeClr val="lt1"/>
                </a:solidFill>
                <a:latin typeface="Poppins SemiBold"/>
                <a:ea typeface="Poppins SemiBold"/>
                <a:cs typeface="Poppins SemiBold"/>
                <a:sym typeface="Poppins SemiBold"/>
              </a:rPr>
              <a:t>Key </a:t>
            </a:r>
            <a:r>
              <a:rPr lang="en-US" sz="2600" b="0" i="0" u="none" strike="noStrike" cap="none">
                <a:solidFill>
                  <a:srgbClr val="50CB53"/>
                </a:solidFill>
                <a:latin typeface="Poppins SemiBold"/>
                <a:ea typeface="Poppins SemiBold"/>
                <a:cs typeface="Poppins SemiBold"/>
                <a:sym typeface="Poppins SemiBold"/>
              </a:rPr>
              <a:t>Benefits</a:t>
            </a:r>
            <a:endParaRPr sz="2600" b="0" i="0" u="none" strike="noStrike" cap="none">
              <a:solidFill>
                <a:srgbClr val="50CB53"/>
              </a:solidFill>
              <a:latin typeface="Poppins SemiBold"/>
              <a:ea typeface="Poppins SemiBold"/>
              <a:cs typeface="Poppins SemiBold"/>
              <a:sym typeface="Poppins SemiBold"/>
            </a:endParaRPr>
          </a:p>
        </p:txBody>
      </p:sp>
      <p:sp>
        <p:nvSpPr>
          <p:cNvPr id="225" name="Google Shape;225;p16"/>
          <p:cNvSpPr txBox="1"/>
          <p:nvPr/>
        </p:nvSpPr>
        <p:spPr>
          <a:xfrm>
            <a:off x="6336076" y="3435114"/>
            <a:ext cx="518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600" i="0" u="none" strike="noStrike" cap="none">
                <a:solidFill>
                  <a:schemeClr val="lt1"/>
                </a:solidFill>
                <a:latin typeface="Poppins Light"/>
                <a:ea typeface="Poppins Light"/>
                <a:cs typeface="Poppins Light"/>
                <a:sym typeface="Poppins Light"/>
              </a:rPr>
              <a:t>Unlocks existing investment in the soil by activating microbes and enlivening soil biology.</a:t>
            </a:r>
            <a:endParaRPr sz="1600" i="0" u="none" strike="noStrike" cap="none">
              <a:solidFill>
                <a:schemeClr val="lt1"/>
              </a:solidFill>
              <a:latin typeface="Poppins Light"/>
              <a:ea typeface="Poppins Light"/>
              <a:cs typeface="Poppins Light"/>
              <a:sym typeface="Poppins Light"/>
            </a:endParaRPr>
          </a:p>
        </p:txBody>
      </p:sp>
      <p:pic>
        <p:nvPicPr>
          <p:cNvPr id="226" name="Google Shape;226;p16" descr="Chevron arrows with solid fill"/>
          <p:cNvPicPr preferRelativeResize="0"/>
          <p:nvPr/>
        </p:nvPicPr>
        <p:blipFill rotWithShape="1">
          <a:blip r:embed="rId4">
            <a:alphaModFix/>
          </a:blip>
          <a:srcRect/>
          <a:stretch/>
        </p:blipFill>
        <p:spPr>
          <a:xfrm>
            <a:off x="5924347" y="3454084"/>
            <a:ext cx="326570" cy="326570"/>
          </a:xfrm>
          <a:prstGeom prst="rect">
            <a:avLst/>
          </a:prstGeom>
          <a:noFill/>
          <a:ln>
            <a:noFill/>
          </a:ln>
        </p:spPr>
      </p:pic>
      <p:sp>
        <p:nvSpPr>
          <p:cNvPr id="227" name="Google Shape;227;p16"/>
          <p:cNvSpPr txBox="1"/>
          <p:nvPr/>
        </p:nvSpPr>
        <p:spPr>
          <a:xfrm>
            <a:off x="6344424" y="4239518"/>
            <a:ext cx="518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600" i="0" u="none" strike="noStrike" cap="none">
                <a:solidFill>
                  <a:schemeClr val="lt1"/>
                </a:solidFill>
                <a:latin typeface="Poppins Light"/>
                <a:ea typeface="Poppins Light"/>
                <a:cs typeface="Poppins Light"/>
                <a:sym typeface="Poppins Light"/>
              </a:rPr>
              <a:t>Decreases seed mortality, pesticide, fungicide use improving producer ROI.</a:t>
            </a:r>
            <a:endParaRPr sz="1600" i="0" u="none" strike="noStrike" cap="none">
              <a:solidFill>
                <a:schemeClr val="lt1"/>
              </a:solidFill>
              <a:latin typeface="Poppins Light"/>
              <a:ea typeface="Poppins Light"/>
              <a:cs typeface="Poppins Light"/>
              <a:sym typeface="Poppins Light"/>
            </a:endParaRPr>
          </a:p>
        </p:txBody>
      </p:sp>
      <p:pic>
        <p:nvPicPr>
          <p:cNvPr id="228" name="Google Shape;228;p16" descr="Chevron arrows with solid fill"/>
          <p:cNvPicPr preferRelativeResize="0"/>
          <p:nvPr/>
        </p:nvPicPr>
        <p:blipFill rotWithShape="1">
          <a:blip r:embed="rId4">
            <a:alphaModFix/>
          </a:blip>
          <a:srcRect/>
          <a:stretch/>
        </p:blipFill>
        <p:spPr>
          <a:xfrm>
            <a:off x="5932715" y="4258471"/>
            <a:ext cx="326570" cy="326570"/>
          </a:xfrm>
          <a:prstGeom prst="rect">
            <a:avLst/>
          </a:prstGeom>
          <a:noFill/>
          <a:ln>
            <a:noFill/>
          </a:ln>
        </p:spPr>
      </p:pic>
      <p:sp>
        <p:nvSpPr>
          <p:cNvPr id="229" name="Google Shape;229;p16"/>
          <p:cNvSpPr txBox="1"/>
          <p:nvPr/>
        </p:nvSpPr>
        <p:spPr>
          <a:xfrm>
            <a:off x="6344424" y="5038142"/>
            <a:ext cx="51549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600" i="0" u="none" strike="noStrike" cap="none">
                <a:solidFill>
                  <a:schemeClr val="lt1"/>
                </a:solidFill>
                <a:latin typeface="Poppins Light"/>
                <a:ea typeface="Poppins Light"/>
                <a:cs typeface="Poppins Light"/>
                <a:sym typeface="Poppins Light"/>
              </a:rPr>
              <a:t>Leave behind carbon, not salt – salt kills the soil biology and inhibits plant function. </a:t>
            </a:r>
            <a:endParaRPr sz="1600" i="0" u="none" strike="noStrike" cap="none">
              <a:solidFill>
                <a:srgbClr val="000000"/>
              </a:solidFill>
              <a:latin typeface="Poppins Light"/>
              <a:ea typeface="Poppins Light"/>
              <a:cs typeface="Poppins Light"/>
              <a:sym typeface="Poppins Light"/>
            </a:endParaRPr>
          </a:p>
        </p:txBody>
      </p:sp>
      <p:pic>
        <p:nvPicPr>
          <p:cNvPr id="230" name="Google Shape;230;p16" descr="Chevron arrows with solid fill"/>
          <p:cNvPicPr preferRelativeResize="0"/>
          <p:nvPr/>
        </p:nvPicPr>
        <p:blipFill rotWithShape="1">
          <a:blip r:embed="rId4">
            <a:alphaModFix/>
          </a:blip>
          <a:srcRect/>
          <a:stretch/>
        </p:blipFill>
        <p:spPr>
          <a:xfrm>
            <a:off x="5932715" y="5057108"/>
            <a:ext cx="326570" cy="326570"/>
          </a:xfrm>
          <a:prstGeom prst="rect">
            <a:avLst/>
          </a:prstGeom>
          <a:noFill/>
          <a:ln>
            <a:noFill/>
          </a:ln>
        </p:spPr>
      </p:pic>
      <p:sp>
        <p:nvSpPr>
          <p:cNvPr id="231" name="Google Shape;231;p16"/>
          <p:cNvSpPr txBox="1"/>
          <p:nvPr/>
        </p:nvSpPr>
        <p:spPr>
          <a:xfrm>
            <a:off x="6983125" y="650425"/>
            <a:ext cx="41052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Replenish Nutrients has a sustainable PKS product for every acre of soil</a:t>
            </a:r>
            <a:endParaRPr sz="1200" b="0" i="0" u="none" strike="noStrike" cap="none">
              <a:solidFill>
                <a:srgbClr val="000000"/>
              </a:solidFill>
              <a:latin typeface="Arial"/>
              <a:ea typeface="Arial"/>
              <a:cs typeface="Arial"/>
              <a:sym typeface="Arial"/>
            </a:endParaRPr>
          </a:p>
        </p:txBody>
      </p:sp>
      <p:pic>
        <p:nvPicPr>
          <p:cNvPr id="232" name="Google Shape;232;p16"/>
          <p:cNvPicPr preferRelativeResize="0"/>
          <p:nvPr/>
        </p:nvPicPr>
        <p:blipFill rotWithShape="1">
          <a:blip r:embed="rId5">
            <a:alphaModFix/>
          </a:blip>
          <a:srcRect/>
          <a:stretch/>
        </p:blipFill>
        <p:spPr>
          <a:xfrm>
            <a:off x="436100" y="514939"/>
            <a:ext cx="1537158" cy="461675"/>
          </a:xfrm>
          <a:prstGeom prst="rect">
            <a:avLst/>
          </a:prstGeom>
          <a:noFill/>
          <a:ln>
            <a:noFill/>
          </a:ln>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5"/>
          <p:cNvSpPr/>
          <p:nvPr/>
        </p:nvSpPr>
        <p:spPr>
          <a:xfrm>
            <a:off x="0" y="5532236"/>
            <a:ext cx="4335379" cy="1325764"/>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8" name="Google Shape;238;p15"/>
          <p:cNvSpPr txBox="1"/>
          <p:nvPr/>
        </p:nvSpPr>
        <p:spPr>
          <a:xfrm>
            <a:off x="878726" y="6069402"/>
            <a:ext cx="3099716"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a:solidFill>
                  <a:schemeClr val="lt1"/>
                </a:solidFill>
                <a:latin typeface="Poppins"/>
                <a:ea typeface="Poppins"/>
                <a:cs typeface="Poppins"/>
                <a:sym typeface="Poppins"/>
              </a:rPr>
              <a:t>Help Us Build A Better Soil Future</a:t>
            </a:r>
            <a:endParaRPr sz="1100" b="0" i="0" u="none" strike="noStrike" cap="none">
              <a:solidFill>
                <a:schemeClr val="lt1"/>
              </a:solidFill>
              <a:latin typeface="Poppins"/>
              <a:ea typeface="Poppins"/>
              <a:cs typeface="Poppins"/>
              <a:sym typeface="Poppins"/>
            </a:endParaRPr>
          </a:p>
        </p:txBody>
      </p:sp>
      <p:sp>
        <p:nvSpPr>
          <p:cNvPr id="239" name="Google Shape;239;p15"/>
          <p:cNvSpPr/>
          <p:nvPr/>
        </p:nvSpPr>
        <p:spPr>
          <a:xfrm>
            <a:off x="7193868" y="1676143"/>
            <a:ext cx="2239714" cy="1850984"/>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0" name="Google Shape;240;p15"/>
          <p:cNvSpPr txBox="1"/>
          <p:nvPr/>
        </p:nvSpPr>
        <p:spPr>
          <a:xfrm>
            <a:off x="805226" y="1524046"/>
            <a:ext cx="3568500" cy="892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Our </a:t>
            </a:r>
            <a:r>
              <a:rPr lang="en-US" sz="2600" b="0" i="0" u="none" strike="noStrike" cap="none">
                <a:solidFill>
                  <a:srgbClr val="009A58"/>
                </a:solidFill>
                <a:latin typeface="Poppins SemiBold"/>
                <a:ea typeface="Poppins SemiBold"/>
                <a:cs typeface="Poppins SemiBold"/>
                <a:sym typeface="Poppins SemiBold"/>
              </a:rPr>
              <a:t>Regenerative Fertilizer</a:t>
            </a:r>
            <a:r>
              <a:rPr lang="en-US" sz="2600" b="0" i="0" u="none" strike="noStrike" cap="none">
                <a:solidFill>
                  <a:srgbClr val="50CB53"/>
                </a:solidFill>
                <a:latin typeface="Poppins SemiBold"/>
                <a:ea typeface="Poppins SemiBold"/>
                <a:cs typeface="Poppins SemiBold"/>
                <a:sym typeface="Poppins SemiBold"/>
              </a:rPr>
              <a:t> </a:t>
            </a:r>
            <a:r>
              <a:rPr lang="en-US" sz="2600" b="0" i="0" u="none" strike="noStrike" cap="none">
                <a:solidFill>
                  <a:srgbClr val="262626"/>
                </a:solidFill>
                <a:latin typeface="Poppins SemiBold"/>
                <a:ea typeface="Poppins SemiBold"/>
                <a:cs typeface="Poppins SemiBold"/>
                <a:sym typeface="Poppins SemiBold"/>
              </a:rPr>
              <a:t>Products </a:t>
            </a:r>
            <a:endParaRPr sz="2600" b="0" i="0" u="none" strike="noStrike" cap="none">
              <a:solidFill>
                <a:srgbClr val="50CB53"/>
              </a:solidFill>
              <a:latin typeface="Poppins SemiBold"/>
              <a:ea typeface="Poppins SemiBold"/>
              <a:cs typeface="Poppins SemiBold"/>
              <a:sym typeface="Poppins SemiBold"/>
            </a:endParaRPr>
          </a:p>
        </p:txBody>
      </p:sp>
      <p:sp>
        <p:nvSpPr>
          <p:cNvPr id="241" name="Google Shape;241;p15"/>
          <p:cNvSpPr txBox="1"/>
          <p:nvPr/>
        </p:nvSpPr>
        <p:spPr>
          <a:xfrm>
            <a:off x="7445514" y="2001100"/>
            <a:ext cx="158759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i="0" u="none" strike="noStrike" cap="none">
                <a:solidFill>
                  <a:schemeClr val="lt1"/>
                </a:solidFill>
                <a:latin typeface="Avenir"/>
                <a:ea typeface="Avenir"/>
                <a:cs typeface="Avenir"/>
                <a:sym typeface="Avenir"/>
              </a:rPr>
              <a:t>HESO</a:t>
            </a:r>
            <a:endParaRPr sz="1400" i="0" u="none" strike="noStrike" cap="none">
              <a:solidFill>
                <a:schemeClr val="lt1"/>
              </a:solidFill>
              <a:latin typeface="Avenir"/>
              <a:ea typeface="Avenir"/>
              <a:cs typeface="Avenir"/>
              <a:sym typeface="Avenir"/>
            </a:endParaRPr>
          </a:p>
        </p:txBody>
      </p:sp>
      <p:pic>
        <p:nvPicPr>
          <p:cNvPr id="242" name="Google Shape;242;p15"/>
          <p:cNvPicPr preferRelativeResize="0">
            <a:picLocks noGrp="1"/>
          </p:cNvPicPr>
          <p:nvPr>
            <p:ph type="pic" idx="3"/>
          </p:nvPr>
        </p:nvPicPr>
        <p:blipFill rotWithShape="1">
          <a:blip r:embed="rId3">
            <a:alphaModFix/>
          </a:blip>
          <a:srcRect l="10606" r="10606"/>
          <a:stretch/>
        </p:blipFill>
        <p:spPr>
          <a:xfrm>
            <a:off x="4873172" y="1676143"/>
            <a:ext cx="2239714" cy="1851025"/>
          </a:xfrm>
          <a:prstGeom prst="rect">
            <a:avLst/>
          </a:prstGeom>
          <a:solidFill>
            <a:srgbClr val="F2F2F2"/>
          </a:solidFill>
          <a:ln>
            <a:noFill/>
          </a:ln>
        </p:spPr>
      </p:pic>
      <p:pic>
        <p:nvPicPr>
          <p:cNvPr id="243" name="Google Shape;243;p15"/>
          <p:cNvPicPr preferRelativeResize="0">
            <a:picLocks noGrp="1"/>
          </p:cNvPicPr>
          <p:nvPr>
            <p:ph type="pic" idx="4"/>
          </p:nvPr>
        </p:nvPicPr>
        <p:blipFill rotWithShape="1">
          <a:blip r:embed="rId4">
            <a:alphaModFix/>
          </a:blip>
          <a:srcRect l="10754" r="10754"/>
          <a:stretch/>
        </p:blipFill>
        <p:spPr>
          <a:xfrm>
            <a:off x="9514564" y="3606342"/>
            <a:ext cx="2239716" cy="1851025"/>
          </a:xfrm>
          <a:prstGeom prst="rect">
            <a:avLst/>
          </a:prstGeom>
          <a:solidFill>
            <a:srgbClr val="F2F2F2"/>
          </a:solidFill>
          <a:ln>
            <a:noFill/>
          </a:ln>
        </p:spPr>
      </p:pic>
      <p:sp>
        <p:nvSpPr>
          <p:cNvPr id="244" name="Google Shape;244;p15"/>
          <p:cNvSpPr txBox="1"/>
          <p:nvPr/>
        </p:nvSpPr>
        <p:spPr>
          <a:xfrm>
            <a:off x="6841499" y="622650"/>
            <a:ext cx="42465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rgbClr val="7F7F7F"/>
                </a:solidFill>
                <a:latin typeface="Poppins Light"/>
                <a:ea typeface="Poppins Light"/>
                <a:cs typeface="Poppins Light"/>
                <a:sym typeface="Poppins Light"/>
              </a:rPr>
              <a:t>Replenish Nutrients has a sustainable PKS product for every acre of soil</a:t>
            </a:r>
            <a:endParaRPr sz="1200" b="0" i="0" u="none" strike="noStrike" cap="none">
              <a:solidFill>
                <a:srgbClr val="7F7F7F"/>
              </a:solidFill>
              <a:latin typeface="Poppins Light"/>
              <a:ea typeface="Poppins Light"/>
              <a:cs typeface="Poppins Light"/>
              <a:sym typeface="Poppins Light"/>
            </a:endParaRPr>
          </a:p>
        </p:txBody>
      </p:sp>
      <p:sp>
        <p:nvSpPr>
          <p:cNvPr id="245" name="Google Shape;245;p15"/>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rgbClr val="7F7F7F"/>
                </a:solidFill>
                <a:latin typeface="Poppins SemiBold"/>
                <a:ea typeface="Poppins SemiBold"/>
                <a:cs typeface="Poppins SemiBold"/>
                <a:sym typeface="Poppins SemiBold"/>
              </a:rPr>
              <a:t>1</a:t>
            </a:r>
            <a:r>
              <a:rPr lang="en-US" sz="1000">
                <a:solidFill>
                  <a:srgbClr val="7F7F7F"/>
                </a:solidFill>
                <a:latin typeface="Poppins SemiBold"/>
                <a:ea typeface="Poppins SemiBold"/>
                <a:cs typeface="Poppins SemiBold"/>
                <a:sym typeface="Poppins SemiBold"/>
              </a:rPr>
              <a:t>2</a:t>
            </a:r>
            <a:endParaRPr sz="1400" b="0" i="0" u="none" strike="noStrike" cap="none">
              <a:solidFill>
                <a:srgbClr val="000000"/>
              </a:solidFill>
              <a:latin typeface="Arial"/>
              <a:ea typeface="Arial"/>
              <a:cs typeface="Arial"/>
              <a:sym typeface="Arial"/>
            </a:endParaRPr>
          </a:p>
        </p:txBody>
      </p:sp>
      <p:sp>
        <p:nvSpPr>
          <p:cNvPr id="246" name="Google Shape;246;p15"/>
          <p:cNvSpPr txBox="1"/>
          <p:nvPr/>
        </p:nvSpPr>
        <p:spPr>
          <a:xfrm>
            <a:off x="805226" y="2548185"/>
            <a:ext cx="3647100" cy="11082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200" i="0" u="none" strike="noStrike" cap="none">
                <a:solidFill>
                  <a:schemeClr val="dk1"/>
                </a:solidFill>
                <a:latin typeface="Poppins Light"/>
                <a:ea typeface="Poppins Light"/>
                <a:cs typeface="Poppins Light"/>
                <a:sym typeface="Poppins Light"/>
              </a:rPr>
              <a:t>The Replenish Nutrient product line is comprised of a proprietary blend of compost and micronized elemental Sulphur, rock phosphate, potash.</a:t>
            </a:r>
            <a:endParaRPr sz="1200" i="0" u="none" strike="noStrike" cap="none">
              <a:solidFill>
                <a:srgbClr val="000000"/>
              </a:solidFill>
              <a:latin typeface="Poppins Light"/>
              <a:ea typeface="Poppins Light"/>
              <a:cs typeface="Poppins Light"/>
              <a:sym typeface="Poppins Light"/>
            </a:endParaRPr>
          </a:p>
        </p:txBody>
      </p:sp>
      <p:sp>
        <p:nvSpPr>
          <p:cNvPr id="247" name="Google Shape;247;p15"/>
          <p:cNvSpPr txBox="1"/>
          <p:nvPr/>
        </p:nvSpPr>
        <p:spPr>
          <a:xfrm>
            <a:off x="7445526" y="2366875"/>
            <a:ext cx="1866000" cy="7695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100"/>
              <a:buFont typeface="Avenir"/>
              <a:buChar char="❖"/>
            </a:pPr>
            <a:r>
              <a:rPr lang="en-US" sz="1100" i="0" u="none" strike="noStrike" cap="none">
                <a:solidFill>
                  <a:schemeClr val="lt1"/>
                </a:solidFill>
                <a:latin typeface="Avenir"/>
                <a:ea typeface="Avenir"/>
                <a:cs typeface="Avenir"/>
                <a:sym typeface="Avenir"/>
              </a:rPr>
              <a:t>Bio-Active Potassium, Phosphate and Sulphur</a:t>
            </a:r>
            <a:endParaRPr sz="1100" i="0" u="none" strike="noStrike" cap="none">
              <a:solidFill>
                <a:schemeClr val="lt1"/>
              </a:solidFill>
              <a:latin typeface="Avenir"/>
              <a:ea typeface="Avenir"/>
              <a:cs typeface="Avenir"/>
              <a:sym typeface="Avenir"/>
            </a:endParaRPr>
          </a:p>
          <a:p>
            <a:pPr marL="171450" marR="0" lvl="0" indent="-171450" algn="l" rtl="0">
              <a:lnSpc>
                <a:spcPct val="150000"/>
              </a:lnSpc>
              <a:spcBef>
                <a:spcPts val="0"/>
              </a:spcBef>
              <a:spcAft>
                <a:spcPts val="0"/>
              </a:spcAft>
              <a:buClr>
                <a:srgbClr val="50CB53"/>
              </a:buClr>
              <a:buSzPts val="1100"/>
              <a:buFont typeface="Avenir"/>
              <a:buChar char="❖"/>
            </a:pPr>
            <a:r>
              <a:rPr lang="en-US" sz="1100" i="0" u="none" strike="noStrike" cap="none">
                <a:solidFill>
                  <a:schemeClr val="lt1"/>
                </a:solidFill>
                <a:latin typeface="Avenir"/>
                <a:ea typeface="Avenir"/>
                <a:cs typeface="Avenir"/>
                <a:sym typeface="Avenir"/>
              </a:rPr>
              <a:t>0-9-20-20</a:t>
            </a:r>
            <a:endParaRPr sz="1100" i="0" u="none" strike="noStrike" cap="none">
              <a:solidFill>
                <a:srgbClr val="000000"/>
              </a:solidFill>
              <a:latin typeface="Avenir"/>
              <a:ea typeface="Avenir"/>
              <a:cs typeface="Avenir"/>
              <a:sym typeface="Avenir"/>
            </a:endParaRPr>
          </a:p>
        </p:txBody>
      </p:sp>
      <p:sp>
        <p:nvSpPr>
          <p:cNvPr id="248" name="Google Shape;248;p15"/>
          <p:cNvSpPr/>
          <p:nvPr/>
        </p:nvSpPr>
        <p:spPr>
          <a:xfrm>
            <a:off x="7193868" y="3606383"/>
            <a:ext cx="2239800" cy="1851000"/>
          </a:xfrm>
          <a:prstGeom prst="rect">
            <a:avLst/>
          </a:prstGeom>
          <a:solidFill>
            <a:srgbClr val="007C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9" name="Google Shape;249;p15"/>
          <p:cNvSpPr txBox="1"/>
          <p:nvPr/>
        </p:nvSpPr>
        <p:spPr>
          <a:xfrm>
            <a:off x="7445514" y="3931340"/>
            <a:ext cx="15876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i="0" u="none" strike="noStrike" cap="none">
                <a:solidFill>
                  <a:schemeClr val="lt1"/>
                </a:solidFill>
                <a:latin typeface="Avenir"/>
                <a:ea typeface="Avenir"/>
                <a:cs typeface="Avenir"/>
                <a:sym typeface="Avenir"/>
              </a:rPr>
              <a:t>Bio-Sul</a:t>
            </a:r>
            <a:endParaRPr sz="1400" i="0" u="none" strike="noStrike" cap="none">
              <a:solidFill>
                <a:schemeClr val="lt1"/>
              </a:solidFill>
              <a:latin typeface="Avenir"/>
              <a:ea typeface="Avenir"/>
              <a:cs typeface="Avenir"/>
              <a:sym typeface="Avenir"/>
            </a:endParaRPr>
          </a:p>
        </p:txBody>
      </p:sp>
      <p:sp>
        <p:nvSpPr>
          <p:cNvPr id="250" name="Google Shape;250;p15"/>
          <p:cNvSpPr txBox="1"/>
          <p:nvPr/>
        </p:nvSpPr>
        <p:spPr>
          <a:xfrm>
            <a:off x="7445514" y="4297124"/>
            <a:ext cx="1716600" cy="5157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100"/>
              <a:buFont typeface="Avenir"/>
              <a:buChar char="❖"/>
            </a:pPr>
            <a:r>
              <a:rPr lang="en-US" sz="1100" i="0" u="none" strike="noStrike" cap="none">
                <a:solidFill>
                  <a:schemeClr val="lt1"/>
                </a:solidFill>
                <a:latin typeface="Avenir"/>
                <a:ea typeface="Avenir"/>
                <a:cs typeface="Avenir"/>
                <a:sym typeface="Avenir"/>
              </a:rPr>
              <a:t>Bio-Active Sulphur</a:t>
            </a:r>
            <a:endParaRPr sz="1100" i="0" u="none" strike="noStrike" cap="none">
              <a:solidFill>
                <a:srgbClr val="000000"/>
              </a:solidFill>
              <a:latin typeface="Avenir"/>
              <a:ea typeface="Avenir"/>
              <a:cs typeface="Avenir"/>
              <a:sym typeface="Avenir"/>
            </a:endParaRPr>
          </a:p>
          <a:p>
            <a:pPr marL="171450" marR="0" lvl="0" indent="-171450" algn="l" rtl="0">
              <a:lnSpc>
                <a:spcPct val="150000"/>
              </a:lnSpc>
              <a:spcBef>
                <a:spcPts val="0"/>
              </a:spcBef>
              <a:spcAft>
                <a:spcPts val="0"/>
              </a:spcAft>
              <a:buClr>
                <a:srgbClr val="50CB53"/>
              </a:buClr>
              <a:buSzPts val="1100"/>
              <a:buFont typeface="Avenir"/>
              <a:buChar char="❖"/>
            </a:pPr>
            <a:r>
              <a:rPr lang="en-US" sz="1100" i="0" u="none" strike="noStrike" cap="none">
                <a:solidFill>
                  <a:schemeClr val="lt1"/>
                </a:solidFill>
                <a:latin typeface="Avenir"/>
                <a:ea typeface="Avenir"/>
                <a:cs typeface="Avenir"/>
                <a:sym typeface="Avenir"/>
              </a:rPr>
              <a:t>0-0-0-70</a:t>
            </a:r>
            <a:endParaRPr sz="1100" i="0" u="none" strike="noStrike" cap="none">
              <a:solidFill>
                <a:schemeClr val="lt1"/>
              </a:solidFill>
              <a:latin typeface="Avenir"/>
              <a:ea typeface="Avenir"/>
              <a:cs typeface="Avenir"/>
              <a:sym typeface="Avenir"/>
            </a:endParaRPr>
          </a:p>
        </p:txBody>
      </p:sp>
      <p:sp>
        <p:nvSpPr>
          <p:cNvPr id="251" name="Google Shape;251;p15"/>
          <p:cNvSpPr/>
          <p:nvPr/>
        </p:nvSpPr>
        <p:spPr>
          <a:xfrm>
            <a:off x="9514564" y="1676143"/>
            <a:ext cx="2239714" cy="1850984"/>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2" name="Google Shape;252;p15"/>
          <p:cNvSpPr txBox="1"/>
          <p:nvPr/>
        </p:nvSpPr>
        <p:spPr>
          <a:xfrm>
            <a:off x="9766210" y="2001100"/>
            <a:ext cx="158759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i="0" u="none" strike="noStrike" cap="none">
                <a:solidFill>
                  <a:schemeClr val="lt1"/>
                </a:solidFill>
                <a:latin typeface="Avenir"/>
                <a:ea typeface="Avenir"/>
                <a:cs typeface="Avenir"/>
                <a:sym typeface="Avenir"/>
              </a:rPr>
              <a:t>Super KS</a:t>
            </a:r>
            <a:endParaRPr sz="1400" i="0" u="none" strike="noStrike" cap="none">
              <a:solidFill>
                <a:schemeClr val="lt1"/>
              </a:solidFill>
              <a:latin typeface="Avenir"/>
              <a:ea typeface="Avenir"/>
              <a:cs typeface="Avenir"/>
              <a:sym typeface="Avenir"/>
            </a:endParaRPr>
          </a:p>
        </p:txBody>
      </p:sp>
      <p:sp>
        <p:nvSpPr>
          <p:cNvPr id="253" name="Google Shape;253;p15"/>
          <p:cNvSpPr txBox="1"/>
          <p:nvPr/>
        </p:nvSpPr>
        <p:spPr>
          <a:xfrm>
            <a:off x="9766210" y="2366884"/>
            <a:ext cx="1716600" cy="7695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007C48"/>
              </a:buClr>
              <a:buSzPts val="1100"/>
              <a:buFont typeface="Noto Sans Symbols"/>
              <a:buChar char="❖"/>
            </a:pPr>
            <a:r>
              <a:rPr lang="en-US" sz="1100" i="0" u="none" strike="noStrike" cap="none">
                <a:solidFill>
                  <a:schemeClr val="lt1"/>
                </a:solidFill>
                <a:latin typeface="Avenir"/>
                <a:ea typeface="Avenir"/>
                <a:cs typeface="Avenir"/>
                <a:sym typeface="Avenir"/>
              </a:rPr>
              <a:t>Bio-Active Potassium and</a:t>
            </a:r>
            <a:r>
              <a:rPr lang="en-US" sz="1100" i="0" u="none" strike="noStrike" cap="none">
                <a:solidFill>
                  <a:srgbClr val="000000"/>
                </a:solidFill>
                <a:latin typeface="Avenir"/>
                <a:ea typeface="Avenir"/>
                <a:cs typeface="Avenir"/>
                <a:sym typeface="Avenir"/>
              </a:rPr>
              <a:t> </a:t>
            </a:r>
            <a:r>
              <a:rPr lang="en-US" sz="1100" i="0" u="none" strike="noStrike" cap="none">
                <a:solidFill>
                  <a:schemeClr val="lt1"/>
                </a:solidFill>
                <a:latin typeface="Avenir"/>
                <a:ea typeface="Avenir"/>
                <a:cs typeface="Avenir"/>
                <a:sym typeface="Avenir"/>
              </a:rPr>
              <a:t>Sulphur</a:t>
            </a:r>
            <a:endParaRPr sz="1100" i="0" u="none" strike="noStrike" cap="none">
              <a:solidFill>
                <a:schemeClr val="lt1"/>
              </a:solidFill>
              <a:latin typeface="Avenir"/>
              <a:ea typeface="Avenir"/>
              <a:cs typeface="Avenir"/>
              <a:sym typeface="Avenir"/>
            </a:endParaRPr>
          </a:p>
          <a:p>
            <a:pPr marL="171450" marR="0" lvl="0" indent="-171450" algn="l" rtl="0">
              <a:lnSpc>
                <a:spcPct val="150000"/>
              </a:lnSpc>
              <a:spcBef>
                <a:spcPts val="0"/>
              </a:spcBef>
              <a:spcAft>
                <a:spcPts val="0"/>
              </a:spcAft>
              <a:buClr>
                <a:srgbClr val="007C48"/>
              </a:buClr>
              <a:buSzPts val="1100"/>
              <a:buFont typeface="Avenir"/>
              <a:buChar char="❖"/>
            </a:pPr>
            <a:r>
              <a:rPr lang="en-US" sz="1100" i="0" u="none" strike="noStrike" cap="none">
                <a:solidFill>
                  <a:schemeClr val="lt1"/>
                </a:solidFill>
                <a:latin typeface="Avenir"/>
                <a:ea typeface="Avenir"/>
                <a:cs typeface="Avenir"/>
                <a:sym typeface="Avenir"/>
              </a:rPr>
              <a:t>0-0-3</a:t>
            </a:r>
            <a:r>
              <a:rPr lang="en-US" sz="1100">
                <a:solidFill>
                  <a:schemeClr val="lt1"/>
                </a:solidFill>
                <a:latin typeface="Avenir"/>
                <a:ea typeface="Avenir"/>
                <a:cs typeface="Avenir"/>
                <a:sym typeface="Avenir"/>
              </a:rPr>
              <a:t>0</a:t>
            </a:r>
            <a:r>
              <a:rPr lang="en-US" sz="1100" i="0" u="none" strike="noStrike" cap="none">
                <a:solidFill>
                  <a:schemeClr val="lt1"/>
                </a:solidFill>
                <a:latin typeface="Avenir"/>
                <a:ea typeface="Avenir"/>
                <a:cs typeface="Avenir"/>
                <a:sym typeface="Avenir"/>
              </a:rPr>
              <a:t>-3</a:t>
            </a:r>
            <a:r>
              <a:rPr lang="en-US" sz="1100">
                <a:solidFill>
                  <a:schemeClr val="lt1"/>
                </a:solidFill>
                <a:latin typeface="Avenir"/>
                <a:ea typeface="Avenir"/>
                <a:cs typeface="Avenir"/>
                <a:sym typeface="Avenir"/>
              </a:rPr>
              <a:t>5</a:t>
            </a:r>
            <a:endParaRPr sz="1100" i="0" u="none" strike="noStrike" cap="none">
              <a:solidFill>
                <a:srgbClr val="000000"/>
              </a:solidFill>
              <a:latin typeface="Avenir"/>
              <a:ea typeface="Avenir"/>
              <a:cs typeface="Avenir"/>
              <a:sym typeface="Avenir"/>
            </a:endParaRPr>
          </a:p>
        </p:txBody>
      </p:sp>
      <p:sp>
        <p:nvSpPr>
          <p:cNvPr id="254" name="Google Shape;254;p15"/>
          <p:cNvSpPr/>
          <p:nvPr/>
        </p:nvSpPr>
        <p:spPr>
          <a:xfrm>
            <a:off x="4873172" y="3609898"/>
            <a:ext cx="2239800" cy="1851000"/>
          </a:xfrm>
          <a:prstGeom prst="rect">
            <a:avLst/>
          </a:prstGeom>
          <a:solidFill>
            <a:srgbClr val="50CB5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5" name="Google Shape;255;p15"/>
          <p:cNvSpPr txBox="1"/>
          <p:nvPr/>
        </p:nvSpPr>
        <p:spPr>
          <a:xfrm>
            <a:off x="5124818" y="3934855"/>
            <a:ext cx="15876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i="0" u="none" strike="noStrike" cap="none">
                <a:solidFill>
                  <a:schemeClr val="lt1"/>
                </a:solidFill>
                <a:latin typeface="Avenir"/>
                <a:ea typeface="Avenir"/>
                <a:cs typeface="Avenir"/>
                <a:sym typeface="Avenir"/>
              </a:rPr>
              <a:t>Rebuilder</a:t>
            </a:r>
            <a:endParaRPr sz="1400" i="0" u="none" strike="noStrike" cap="none">
              <a:solidFill>
                <a:schemeClr val="lt1"/>
              </a:solidFill>
              <a:latin typeface="Avenir"/>
              <a:ea typeface="Avenir"/>
              <a:cs typeface="Avenir"/>
              <a:sym typeface="Avenir"/>
            </a:endParaRPr>
          </a:p>
        </p:txBody>
      </p:sp>
      <p:sp>
        <p:nvSpPr>
          <p:cNvPr id="256" name="Google Shape;256;p15"/>
          <p:cNvSpPr txBox="1"/>
          <p:nvPr/>
        </p:nvSpPr>
        <p:spPr>
          <a:xfrm>
            <a:off x="5124818" y="4300639"/>
            <a:ext cx="1716600" cy="7695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007C48"/>
              </a:buClr>
              <a:buSzPts val="1100"/>
              <a:buFont typeface="Avenir"/>
              <a:buChar char="❖"/>
            </a:pPr>
            <a:r>
              <a:rPr lang="en-US" sz="1100" i="0" u="none" strike="noStrike" cap="none">
                <a:solidFill>
                  <a:schemeClr val="lt1"/>
                </a:solidFill>
                <a:latin typeface="Avenir"/>
                <a:ea typeface="Avenir"/>
                <a:cs typeface="Avenir"/>
                <a:sym typeface="Avenir"/>
              </a:rPr>
              <a:t>Bio-Active Phosphate  and Sulphur</a:t>
            </a:r>
            <a:endParaRPr sz="1100" i="0" u="none" strike="noStrike" cap="none">
              <a:solidFill>
                <a:srgbClr val="000000"/>
              </a:solidFill>
              <a:latin typeface="Avenir"/>
              <a:ea typeface="Avenir"/>
              <a:cs typeface="Avenir"/>
              <a:sym typeface="Avenir"/>
            </a:endParaRPr>
          </a:p>
          <a:p>
            <a:pPr marL="171450" marR="0" lvl="0" indent="-171450" algn="l" rtl="0">
              <a:lnSpc>
                <a:spcPct val="150000"/>
              </a:lnSpc>
              <a:spcBef>
                <a:spcPts val="0"/>
              </a:spcBef>
              <a:spcAft>
                <a:spcPts val="0"/>
              </a:spcAft>
              <a:buClr>
                <a:srgbClr val="007C48"/>
              </a:buClr>
              <a:buSzPts val="1100"/>
              <a:buFont typeface="Avenir"/>
              <a:buChar char="❖"/>
            </a:pPr>
            <a:r>
              <a:rPr lang="en-US" sz="1100" i="0" u="none" strike="noStrike" cap="none">
                <a:solidFill>
                  <a:schemeClr val="lt1"/>
                </a:solidFill>
                <a:latin typeface="Avenir"/>
                <a:ea typeface="Avenir"/>
                <a:cs typeface="Avenir"/>
                <a:sym typeface="Avenir"/>
              </a:rPr>
              <a:t>0-17-0-12</a:t>
            </a:r>
            <a:endParaRPr sz="1100" i="0" u="none" strike="noStrike" cap="none">
              <a:solidFill>
                <a:srgbClr val="000000"/>
              </a:solidFill>
              <a:latin typeface="Avenir"/>
              <a:ea typeface="Avenir"/>
              <a:cs typeface="Avenir"/>
              <a:sym typeface="Avenir"/>
            </a:endParaRPr>
          </a:p>
        </p:txBody>
      </p:sp>
      <p:sp>
        <p:nvSpPr>
          <p:cNvPr id="257" name="Google Shape;257;p15"/>
          <p:cNvSpPr txBox="1"/>
          <p:nvPr/>
        </p:nvSpPr>
        <p:spPr>
          <a:xfrm>
            <a:off x="1281656" y="4157346"/>
            <a:ext cx="1866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sz="1200" i="0" u="none" strike="noStrike" cap="none">
                <a:solidFill>
                  <a:srgbClr val="0C0C0C"/>
                </a:solidFill>
                <a:latin typeface="Poppins Light"/>
                <a:ea typeface="Poppins Light"/>
                <a:cs typeface="Poppins Light"/>
                <a:sym typeface="Poppins Light"/>
              </a:rPr>
              <a:t>Bio  -  Actives</a:t>
            </a:r>
            <a:endParaRPr sz="1200" i="0" u="none" strike="noStrike" cap="none">
              <a:solidFill>
                <a:srgbClr val="0C0C0C"/>
              </a:solidFill>
              <a:latin typeface="Poppins Light"/>
              <a:ea typeface="Poppins Light"/>
              <a:cs typeface="Poppins Light"/>
              <a:sym typeface="Poppins Light"/>
            </a:endParaRPr>
          </a:p>
        </p:txBody>
      </p:sp>
      <p:sp>
        <p:nvSpPr>
          <p:cNvPr id="258" name="Google Shape;258;p15"/>
          <p:cNvSpPr txBox="1"/>
          <p:nvPr/>
        </p:nvSpPr>
        <p:spPr>
          <a:xfrm>
            <a:off x="805226" y="3834738"/>
            <a:ext cx="21891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i="0" u="none" strike="noStrike" cap="none">
                <a:solidFill>
                  <a:srgbClr val="262626"/>
                </a:solidFill>
                <a:latin typeface="Poppins SemiBold"/>
                <a:ea typeface="Poppins SemiBold"/>
                <a:cs typeface="Poppins SemiBold"/>
                <a:sym typeface="Poppins SemiBold"/>
              </a:rPr>
              <a:t>Available Additives</a:t>
            </a:r>
            <a:endParaRPr sz="1200" i="0" u="none" strike="noStrike" cap="none">
              <a:solidFill>
                <a:srgbClr val="262626"/>
              </a:solidFill>
              <a:latin typeface="Poppins SemiBold"/>
              <a:ea typeface="Poppins SemiBold"/>
              <a:cs typeface="Poppins SemiBold"/>
              <a:sym typeface="Poppins SemiBold"/>
            </a:endParaRPr>
          </a:p>
        </p:txBody>
      </p:sp>
      <p:pic>
        <p:nvPicPr>
          <p:cNvPr id="259" name="Google Shape;259;p15" descr="Chevron arrows with solid fill"/>
          <p:cNvPicPr preferRelativeResize="0"/>
          <p:nvPr/>
        </p:nvPicPr>
        <p:blipFill rotWithShape="1">
          <a:blip r:embed="rId5">
            <a:alphaModFix/>
          </a:blip>
          <a:srcRect/>
          <a:stretch/>
        </p:blipFill>
        <p:spPr>
          <a:xfrm>
            <a:off x="885767" y="4160610"/>
            <a:ext cx="326570" cy="326570"/>
          </a:xfrm>
          <a:prstGeom prst="rect">
            <a:avLst/>
          </a:prstGeom>
          <a:noFill/>
          <a:ln>
            <a:noFill/>
          </a:ln>
        </p:spPr>
      </p:pic>
      <p:sp>
        <p:nvSpPr>
          <p:cNvPr id="260" name="Google Shape;260;p15"/>
          <p:cNvSpPr txBox="1"/>
          <p:nvPr/>
        </p:nvSpPr>
        <p:spPr>
          <a:xfrm>
            <a:off x="1281656" y="4542889"/>
            <a:ext cx="1866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sz="1200" i="0" u="none" strike="noStrike" cap="none">
                <a:solidFill>
                  <a:srgbClr val="0C0C0C"/>
                </a:solidFill>
                <a:latin typeface="Poppins Light"/>
                <a:ea typeface="Poppins Light"/>
                <a:cs typeface="Poppins Light"/>
                <a:sym typeface="Poppins Light"/>
              </a:rPr>
              <a:t>Bio  -  Inoculants</a:t>
            </a:r>
            <a:endParaRPr sz="1200" i="0" u="none" strike="noStrike" cap="none">
              <a:solidFill>
                <a:srgbClr val="0C0C0C"/>
              </a:solidFill>
              <a:latin typeface="Poppins Light"/>
              <a:ea typeface="Poppins Light"/>
              <a:cs typeface="Poppins Light"/>
              <a:sym typeface="Poppins Light"/>
            </a:endParaRPr>
          </a:p>
        </p:txBody>
      </p:sp>
      <p:pic>
        <p:nvPicPr>
          <p:cNvPr id="261" name="Google Shape;261;p15" descr="Chevron arrows with solid fill"/>
          <p:cNvPicPr preferRelativeResize="0"/>
          <p:nvPr/>
        </p:nvPicPr>
        <p:blipFill rotWithShape="1">
          <a:blip r:embed="rId5">
            <a:alphaModFix/>
          </a:blip>
          <a:srcRect/>
          <a:stretch/>
        </p:blipFill>
        <p:spPr>
          <a:xfrm>
            <a:off x="885767" y="4546153"/>
            <a:ext cx="326570" cy="326570"/>
          </a:xfrm>
          <a:prstGeom prst="rect">
            <a:avLst/>
          </a:prstGeom>
          <a:noFill/>
          <a:ln>
            <a:noFill/>
          </a:ln>
        </p:spPr>
      </p:pic>
      <p:sp>
        <p:nvSpPr>
          <p:cNvPr id="262" name="Google Shape;262;p15"/>
          <p:cNvSpPr txBox="1"/>
          <p:nvPr/>
        </p:nvSpPr>
        <p:spPr>
          <a:xfrm>
            <a:off x="1281656" y="4928432"/>
            <a:ext cx="1866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sz="1200" i="0" u="none" strike="noStrike" cap="none">
                <a:solidFill>
                  <a:srgbClr val="0C0C0C"/>
                </a:solidFill>
                <a:latin typeface="Poppins Light"/>
                <a:ea typeface="Poppins Light"/>
                <a:cs typeface="Poppins Light"/>
                <a:sym typeface="Poppins Light"/>
              </a:rPr>
              <a:t>Boron</a:t>
            </a:r>
            <a:endParaRPr sz="1200" i="0" u="none" strike="noStrike" cap="none">
              <a:solidFill>
                <a:srgbClr val="0C0C0C"/>
              </a:solidFill>
              <a:latin typeface="Poppins Light"/>
              <a:ea typeface="Poppins Light"/>
              <a:cs typeface="Poppins Light"/>
              <a:sym typeface="Poppins Light"/>
            </a:endParaRPr>
          </a:p>
        </p:txBody>
      </p:sp>
      <p:pic>
        <p:nvPicPr>
          <p:cNvPr id="263" name="Google Shape;263;p15" descr="Chevron arrows with solid fill"/>
          <p:cNvPicPr preferRelativeResize="0"/>
          <p:nvPr/>
        </p:nvPicPr>
        <p:blipFill rotWithShape="1">
          <a:blip r:embed="rId5">
            <a:alphaModFix/>
          </a:blip>
          <a:srcRect/>
          <a:stretch/>
        </p:blipFill>
        <p:spPr>
          <a:xfrm>
            <a:off x="885767" y="4931696"/>
            <a:ext cx="326570" cy="326570"/>
          </a:xfrm>
          <a:prstGeom prst="rect">
            <a:avLst/>
          </a:prstGeom>
          <a:noFill/>
          <a:ln>
            <a:noFill/>
          </a:ln>
        </p:spPr>
      </p:pic>
      <p:sp>
        <p:nvSpPr>
          <p:cNvPr id="264" name="Google Shape;264;p15"/>
          <p:cNvSpPr txBox="1"/>
          <p:nvPr/>
        </p:nvSpPr>
        <p:spPr>
          <a:xfrm>
            <a:off x="3163003" y="4158978"/>
            <a:ext cx="1866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sz="1200" i="0" u="none" strike="noStrike" cap="none">
                <a:solidFill>
                  <a:srgbClr val="0C0C0C"/>
                </a:solidFill>
                <a:latin typeface="Poppins Light"/>
                <a:ea typeface="Poppins Light"/>
                <a:cs typeface="Poppins Light"/>
                <a:sym typeface="Poppins Light"/>
              </a:rPr>
              <a:t>Iron</a:t>
            </a:r>
            <a:endParaRPr sz="1200" i="0" u="none" strike="noStrike" cap="none">
              <a:solidFill>
                <a:srgbClr val="0C0C0C"/>
              </a:solidFill>
              <a:latin typeface="Poppins Light"/>
              <a:ea typeface="Poppins Light"/>
              <a:cs typeface="Poppins Light"/>
              <a:sym typeface="Poppins Light"/>
            </a:endParaRPr>
          </a:p>
        </p:txBody>
      </p:sp>
      <p:pic>
        <p:nvPicPr>
          <p:cNvPr id="265" name="Google Shape;265;p15" descr="Chevron arrows with solid fill"/>
          <p:cNvPicPr preferRelativeResize="0"/>
          <p:nvPr/>
        </p:nvPicPr>
        <p:blipFill rotWithShape="1">
          <a:blip r:embed="rId5">
            <a:alphaModFix/>
          </a:blip>
          <a:srcRect/>
          <a:stretch/>
        </p:blipFill>
        <p:spPr>
          <a:xfrm>
            <a:off x="2767114" y="4162242"/>
            <a:ext cx="326570" cy="326570"/>
          </a:xfrm>
          <a:prstGeom prst="rect">
            <a:avLst/>
          </a:prstGeom>
          <a:noFill/>
          <a:ln>
            <a:noFill/>
          </a:ln>
        </p:spPr>
      </p:pic>
      <p:sp>
        <p:nvSpPr>
          <p:cNvPr id="266" name="Google Shape;266;p15"/>
          <p:cNvSpPr txBox="1"/>
          <p:nvPr/>
        </p:nvSpPr>
        <p:spPr>
          <a:xfrm>
            <a:off x="3154307" y="4534421"/>
            <a:ext cx="1866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sz="1200" i="0" u="none" strike="noStrike" cap="none">
                <a:solidFill>
                  <a:srgbClr val="0C0C0C"/>
                </a:solidFill>
                <a:latin typeface="Poppins Light"/>
                <a:ea typeface="Poppins Light"/>
                <a:cs typeface="Poppins Light"/>
                <a:sym typeface="Poppins Light"/>
              </a:rPr>
              <a:t>Biochar</a:t>
            </a:r>
            <a:endParaRPr sz="1200" i="0" u="none" strike="noStrike" cap="none">
              <a:solidFill>
                <a:srgbClr val="0C0C0C"/>
              </a:solidFill>
              <a:latin typeface="Poppins Light"/>
              <a:ea typeface="Poppins Light"/>
              <a:cs typeface="Poppins Light"/>
              <a:sym typeface="Poppins Light"/>
            </a:endParaRPr>
          </a:p>
        </p:txBody>
      </p:sp>
      <p:pic>
        <p:nvPicPr>
          <p:cNvPr id="267" name="Google Shape;267;p15" descr="Chevron arrows with solid fill"/>
          <p:cNvPicPr preferRelativeResize="0"/>
          <p:nvPr/>
        </p:nvPicPr>
        <p:blipFill rotWithShape="1">
          <a:blip r:embed="rId5">
            <a:alphaModFix/>
          </a:blip>
          <a:srcRect/>
          <a:stretch/>
        </p:blipFill>
        <p:spPr>
          <a:xfrm>
            <a:off x="2758418" y="4537685"/>
            <a:ext cx="326570" cy="326570"/>
          </a:xfrm>
          <a:prstGeom prst="rect">
            <a:avLst/>
          </a:prstGeom>
          <a:noFill/>
          <a:ln>
            <a:noFill/>
          </a:ln>
        </p:spPr>
      </p:pic>
      <p:pic>
        <p:nvPicPr>
          <p:cNvPr id="268" name="Google Shape;268;p15"/>
          <p:cNvPicPr preferRelativeResize="0"/>
          <p:nvPr/>
        </p:nvPicPr>
        <p:blipFill rotWithShape="1">
          <a:blip r:embed="rId6">
            <a:alphaModFix/>
          </a:blip>
          <a:srcRect/>
          <a:stretch/>
        </p:blipFill>
        <p:spPr>
          <a:xfrm>
            <a:off x="436100" y="514939"/>
            <a:ext cx="1537158" cy="461675"/>
          </a:xfrm>
          <a:prstGeom prst="rect">
            <a:avLst/>
          </a:prstGeom>
          <a:noFill/>
          <a:ln>
            <a:noFill/>
          </a:ln>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g1290d457d1c_1_76"/>
          <p:cNvPicPr preferRelativeResize="0">
            <a:picLocks noGrp="1"/>
          </p:cNvPicPr>
          <p:nvPr>
            <p:ph type="pic" idx="2"/>
          </p:nvPr>
        </p:nvPicPr>
        <p:blipFill rotWithShape="1">
          <a:blip r:embed="rId3">
            <a:alphaModFix/>
          </a:blip>
          <a:srcRect l="10778" r="10770"/>
          <a:stretch/>
        </p:blipFill>
        <p:spPr>
          <a:xfrm>
            <a:off x="8088086" y="0"/>
            <a:ext cx="4120003" cy="6857998"/>
          </a:xfrm>
          <a:prstGeom prst="rect">
            <a:avLst/>
          </a:prstGeom>
          <a:solidFill>
            <a:srgbClr val="F2F2F2"/>
          </a:solidFill>
          <a:ln>
            <a:noFill/>
          </a:ln>
        </p:spPr>
      </p:pic>
      <p:sp>
        <p:nvSpPr>
          <p:cNvPr id="274" name="Google Shape;274;g1290d457d1c_1_76"/>
          <p:cNvSpPr/>
          <p:nvPr/>
        </p:nvSpPr>
        <p:spPr>
          <a:xfrm>
            <a:off x="-12323" y="1467170"/>
            <a:ext cx="11001600" cy="14829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5" name="Google Shape;275;g1290d457d1c_1_76"/>
          <p:cNvSpPr txBox="1"/>
          <p:nvPr/>
        </p:nvSpPr>
        <p:spPr>
          <a:xfrm>
            <a:off x="1206848" y="3146579"/>
            <a:ext cx="2340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Rock Phosphate</a:t>
            </a:r>
            <a:endParaRPr sz="1200" b="0" i="0" u="none" strike="noStrike" cap="none">
              <a:solidFill>
                <a:srgbClr val="262626"/>
              </a:solidFill>
              <a:latin typeface="Poppins SemiBold"/>
              <a:ea typeface="Poppins SemiBold"/>
              <a:cs typeface="Poppins SemiBold"/>
              <a:sym typeface="Poppins SemiBold"/>
            </a:endParaRPr>
          </a:p>
        </p:txBody>
      </p:sp>
      <p:sp>
        <p:nvSpPr>
          <p:cNvPr id="276" name="Google Shape;276;g1290d457d1c_1_76"/>
          <p:cNvSpPr txBox="1"/>
          <p:nvPr/>
        </p:nvSpPr>
        <p:spPr>
          <a:xfrm>
            <a:off x="914795" y="2021841"/>
            <a:ext cx="58398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600" b="0" i="0" u="none" strike="noStrike" cap="none">
                <a:solidFill>
                  <a:schemeClr val="lt1"/>
                </a:solidFill>
                <a:latin typeface="Poppins SemiBold"/>
                <a:ea typeface="Poppins SemiBold"/>
                <a:cs typeface="Poppins SemiBold"/>
                <a:sym typeface="Poppins SemiBold"/>
              </a:rPr>
              <a:t>Raw Material Feedstock Secured</a:t>
            </a:r>
            <a:endParaRPr sz="2600" b="0" i="0" u="none" strike="noStrike" cap="none">
              <a:solidFill>
                <a:schemeClr val="lt1"/>
              </a:solidFill>
              <a:latin typeface="Poppins SemiBold"/>
              <a:ea typeface="Poppins SemiBold"/>
              <a:cs typeface="Poppins SemiBold"/>
              <a:sym typeface="Poppins SemiBold"/>
            </a:endParaRPr>
          </a:p>
        </p:txBody>
      </p:sp>
      <p:sp>
        <p:nvSpPr>
          <p:cNvPr id="277" name="Google Shape;277;g1290d457d1c_1_76"/>
          <p:cNvSpPr txBox="1"/>
          <p:nvPr/>
        </p:nvSpPr>
        <p:spPr>
          <a:xfrm>
            <a:off x="8520100" y="1863325"/>
            <a:ext cx="19248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a:ea typeface="Poppins"/>
                <a:cs typeface="Poppins"/>
                <a:sym typeface="Poppins"/>
              </a:rPr>
              <a:t>Feedstock secured at attractive terms  </a:t>
            </a:r>
            <a:endParaRPr sz="1200" b="0" i="0" u="none" strike="noStrike" cap="none">
              <a:solidFill>
                <a:schemeClr val="lt1"/>
              </a:solidFill>
              <a:latin typeface="Poppins"/>
              <a:ea typeface="Poppins"/>
              <a:cs typeface="Poppins"/>
              <a:sym typeface="Poppins"/>
            </a:endParaRPr>
          </a:p>
        </p:txBody>
      </p:sp>
      <p:sp>
        <p:nvSpPr>
          <p:cNvPr id="278" name="Google Shape;278;g1290d457d1c_1_76"/>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Investor Presentation May 18, 2022</a:t>
            </a:r>
          </a:p>
        </p:txBody>
      </p:sp>
      <p:sp>
        <p:nvSpPr>
          <p:cNvPr id="279" name="Google Shape;279;g1290d457d1c_1_76"/>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SemiBold"/>
                <a:ea typeface="Poppins SemiBold"/>
                <a:cs typeface="Poppins SemiBold"/>
                <a:sym typeface="Poppins SemiBold"/>
              </a:rPr>
              <a:t>1</a:t>
            </a:r>
            <a:r>
              <a:rPr lang="en-US" sz="1000">
                <a:solidFill>
                  <a:schemeClr val="lt1"/>
                </a:solidFill>
                <a:latin typeface="Poppins SemiBold"/>
                <a:ea typeface="Poppins SemiBold"/>
                <a:cs typeface="Poppins SemiBold"/>
                <a:sym typeface="Poppins SemiBold"/>
              </a:rPr>
              <a:t>3</a:t>
            </a:r>
            <a:endParaRPr sz="1400" b="0" i="0" u="none" strike="noStrike" cap="none">
              <a:solidFill>
                <a:srgbClr val="000000"/>
              </a:solidFill>
              <a:latin typeface="Arial"/>
              <a:ea typeface="Arial"/>
              <a:cs typeface="Arial"/>
              <a:sym typeface="Arial"/>
            </a:endParaRPr>
          </a:p>
        </p:txBody>
      </p:sp>
      <p:sp>
        <p:nvSpPr>
          <p:cNvPr id="280" name="Google Shape;280;g1290d457d1c_1_76"/>
          <p:cNvSpPr txBox="1"/>
          <p:nvPr/>
        </p:nvSpPr>
        <p:spPr>
          <a:xfrm>
            <a:off x="978253" y="3374731"/>
            <a:ext cx="6857100" cy="1015800"/>
          </a:xfrm>
          <a:prstGeom prst="rect">
            <a:avLst/>
          </a:prstGeom>
          <a:noFill/>
          <a:ln>
            <a:noFill/>
          </a:ln>
        </p:spPr>
        <p:txBody>
          <a:bodyPr spcFirstLastPara="1" wrap="square" lIns="91425" tIns="45700" rIns="91425" bIns="45700" anchor="t" anchorCtr="0">
            <a:spAutoFit/>
          </a:bodyPr>
          <a:lstStyle/>
          <a:p>
            <a:pPr marL="457200" marR="0" lvl="0" indent="-190500" algn="l" rtl="0">
              <a:lnSpc>
                <a:spcPct val="100000"/>
              </a:lnSpc>
              <a:spcBef>
                <a:spcPts val="0"/>
              </a:spcBef>
              <a:spcAft>
                <a:spcPts val="0"/>
              </a:spcAft>
              <a:buClr>
                <a:srgbClr val="50CB53"/>
              </a:buClr>
              <a:buSzPts val="1200"/>
              <a:buFont typeface="Poppins Light"/>
              <a:buChar char="❖"/>
            </a:pPr>
            <a:r>
              <a:rPr lang="en-US" sz="1200">
                <a:latin typeface="Poppins Light"/>
                <a:ea typeface="Poppins Light"/>
                <a:cs typeface="Poppins Light"/>
                <a:sym typeface="Poppins Light"/>
              </a:rPr>
              <a:t>Supply agreement with Fertoz</a:t>
            </a:r>
            <a:endParaRPr sz="1200">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latin typeface="Poppins Light"/>
                <a:ea typeface="Poppins Light"/>
                <a:cs typeface="Poppins Light"/>
                <a:sym typeface="Poppins Light"/>
              </a:rPr>
              <a:t>5-year agreement with extensions</a:t>
            </a:r>
            <a:endParaRPr sz="1200">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latin typeface="Poppins Light"/>
                <a:ea typeface="Poppins Light"/>
                <a:cs typeface="Poppins Light"/>
                <a:sym typeface="Poppins Light"/>
              </a:rPr>
              <a:t>We are Fertoz’s largest customer</a:t>
            </a:r>
            <a:endParaRPr sz="1200">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latin typeface="Poppins Light"/>
                <a:ea typeface="Poppins Light"/>
                <a:cs typeface="Poppins Light"/>
                <a:sym typeface="Poppins Light"/>
              </a:rPr>
              <a:t>Capacity to supply current/future needs</a:t>
            </a:r>
            <a:endParaRPr sz="1200">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latin typeface="Poppins Light"/>
                <a:ea typeface="Poppins Light"/>
                <a:cs typeface="Poppins Light"/>
                <a:sym typeface="Poppins Light"/>
              </a:rPr>
              <a:t>Working to open additional mine sites near our future locations</a:t>
            </a:r>
            <a:endParaRPr sz="1200">
              <a:latin typeface="Poppins Light"/>
              <a:ea typeface="Poppins Light"/>
              <a:cs typeface="Poppins Light"/>
              <a:sym typeface="Poppins Light"/>
            </a:endParaRPr>
          </a:p>
        </p:txBody>
      </p:sp>
      <p:pic>
        <p:nvPicPr>
          <p:cNvPr id="281" name="Google Shape;281;g1290d457d1c_1_76" descr="Chevron arrows with solid fill"/>
          <p:cNvPicPr preferRelativeResize="0"/>
          <p:nvPr/>
        </p:nvPicPr>
        <p:blipFill rotWithShape="1">
          <a:blip r:embed="rId4">
            <a:alphaModFix/>
          </a:blip>
          <a:srcRect/>
          <a:stretch/>
        </p:blipFill>
        <p:spPr>
          <a:xfrm>
            <a:off x="728158" y="3138250"/>
            <a:ext cx="326570" cy="326570"/>
          </a:xfrm>
          <a:prstGeom prst="rect">
            <a:avLst/>
          </a:prstGeom>
          <a:noFill/>
          <a:ln>
            <a:noFill/>
          </a:ln>
        </p:spPr>
      </p:pic>
      <p:sp>
        <p:nvSpPr>
          <p:cNvPr id="282" name="Google Shape;282;g1290d457d1c_1_76"/>
          <p:cNvSpPr txBox="1"/>
          <p:nvPr/>
        </p:nvSpPr>
        <p:spPr>
          <a:xfrm>
            <a:off x="1193249" y="4459543"/>
            <a:ext cx="2340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Biosul</a:t>
            </a:r>
            <a:endParaRPr sz="1200" b="0" i="0" u="none" strike="noStrike" cap="none">
              <a:solidFill>
                <a:srgbClr val="262626"/>
              </a:solidFill>
              <a:latin typeface="Poppins SemiBold"/>
              <a:ea typeface="Poppins SemiBold"/>
              <a:cs typeface="Poppins SemiBold"/>
              <a:sym typeface="Poppins SemiBold"/>
            </a:endParaRPr>
          </a:p>
        </p:txBody>
      </p:sp>
      <p:sp>
        <p:nvSpPr>
          <p:cNvPr id="283" name="Google Shape;283;g1290d457d1c_1_76"/>
          <p:cNvSpPr txBox="1"/>
          <p:nvPr/>
        </p:nvSpPr>
        <p:spPr>
          <a:xfrm>
            <a:off x="964650" y="4687700"/>
            <a:ext cx="6857100" cy="646500"/>
          </a:xfrm>
          <a:prstGeom prst="rect">
            <a:avLst/>
          </a:prstGeom>
          <a:noFill/>
          <a:ln>
            <a:noFill/>
          </a:ln>
        </p:spPr>
        <p:txBody>
          <a:bodyPr spcFirstLastPara="1" wrap="square" lIns="91425" tIns="45700" rIns="91425" bIns="45700" anchor="t" anchorCtr="0">
            <a:spAutoFit/>
          </a:bodyPr>
          <a:lstStyle/>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Bio-Sul was developed by Replenish team (in a prior entity) and sold to GFL</a:t>
            </a:r>
            <a:endParaRPr sz="1200">
              <a:solidFill>
                <a:schemeClr val="dk1"/>
              </a:solidFill>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LOI in place for 5-year supply and joint marketing agreement</a:t>
            </a:r>
            <a:endParaRPr sz="1200">
              <a:solidFill>
                <a:schemeClr val="dk1"/>
              </a:solidFill>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Replenish Nutrients is the largest customer for this product</a:t>
            </a:r>
            <a:endParaRPr sz="1200">
              <a:solidFill>
                <a:schemeClr val="dk1"/>
              </a:solidFill>
              <a:latin typeface="Poppins Light"/>
              <a:ea typeface="Poppins Light"/>
              <a:cs typeface="Poppins Light"/>
              <a:sym typeface="Poppins Light"/>
            </a:endParaRPr>
          </a:p>
        </p:txBody>
      </p:sp>
      <p:pic>
        <p:nvPicPr>
          <p:cNvPr id="284" name="Google Shape;284;g1290d457d1c_1_76" descr="Chevron arrows with solid fill"/>
          <p:cNvPicPr preferRelativeResize="0"/>
          <p:nvPr/>
        </p:nvPicPr>
        <p:blipFill rotWithShape="1">
          <a:blip r:embed="rId4">
            <a:alphaModFix/>
          </a:blip>
          <a:srcRect/>
          <a:stretch/>
        </p:blipFill>
        <p:spPr>
          <a:xfrm>
            <a:off x="728159" y="4460212"/>
            <a:ext cx="326570" cy="326570"/>
          </a:xfrm>
          <a:prstGeom prst="rect">
            <a:avLst/>
          </a:prstGeom>
          <a:noFill/>
          <a:ln>
            <a:noFill/>
          </a:ln>
        </p:spPr>
      </p:pic>
      <p:sp>
        <p:nvSpPr>
          <p:cNvPr id="285" name="Google Shape;285;g1290d457d1c_1_76"/>
          <p:cNvSpPr txBox="1"/>
          <p:nvPr/>
        </p:nvSpPr>
        <p:spPr>
          <a:xfrm>
            <a:off x="1218751" y="5598650"/>
            <a:ext cx="23400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Potash</a:t>
            </a:r>
            <a:endParaRPr sz="1200" b="0" i="0" u="none" strike="noStrike" cap="none">
              <a:solidFill>
                <a:srgbClr val="262626"/>
              </a:solidFill>
              <a:latin typeface="Poppins SemiBold"/>
              <a:ea typeface="Poppins SemiBold"/>
              <a:cs typeface="Poppins SemiBold"/>
              <a:sym typeface="Poppins SemiBold"/>
            </a:endParaRPr>
          </a:p>
        </p:txBody>
      </p:sp>
      <p:sp>
        <p:nvSpPr>
          <p:cNvPr id="286" name="Google Shape;286;g1290d457d1c_1_76"/>
          <p:cNvSpPr txBox="1"/>
          <p:nvPr/>
        </p:nvSpPr>
        <p:spPr>
          <a:xfrm>
            <a:off x="977400" y="5826800"/>
            <a:ext cx="6857100" cy="646500"/>
          </a:xfrm>
          <a:prstGeom prst="rect">
            <a:avLst/>
          </a:prstGeom>
          <a:noFill/>
          <a:ln>
            <a:noFill/>
          </a:ln>
        </p:spPr>
        <p:txBody>
          <a:bodyPr spcFirstLastPara="1" wrap="square" lIns="91425" tIns="45700" rIns="91425" bIns="45700" anchor="t" anchorCtr="0">
            <a:spAutoFit/>
          </a:bodyPr>
          <a:lstStyle/>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LOI in place for 15-year supply agreement with renewals</a:t>
            </a:r>
            <a:endParaRPr sz="1200">
              <a:solidFill>
                <a:schemeClr val="dk1"/>
              </a:solidFill>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Competitive pricing relative to the market price for granulated potash</a:t>
            </a:r>
            <a:endParaRPr sz="1200">
              <a:solidFill>
                <a:schemeClr val="dk1"/>
              </a:solidFill>
              <a:latin typeface="Poppins Light"/>
              <a:ea typeface="Poppins Light"/>
              <a:cs typeface="Poppins Light"/>
              <a:sym typeface="Poppins Light"/>
            </a:endParaRPr>
          </a:p>
          <a:p>
            <a:pPr marL="457200" marR="0" lvl="0" indent="-190500" algn="l" rtl="0">
              <a:lnSpc>
                <a:spcPct val="10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K+S spending a significant amount of their own capital to support our feedstock</a:t>
            </a:r>
            <a:endParaRPr sz="1200">
              <a:solidFill>
                <a:schemeClr val="dk1"/>
              </a:solidFill>
              <a:latin typeface="Poppins Light"/>
              <a:ea typeface="Poppins Light"/>
              <a:cs typeface="Poppins Light"/>
              <a:sym typeface="Poppins Light"/>
            </a:endParaRPr>
          </a:p>
        </p:txBody>
      </p:sp>
      <p:pic>
        <p:nvPicPr>
          <p:cNvPr id="287" name="Google Shape;287;g1290d457d1c_1_76" descr="Chevron arrows with solid fill"/>
          <p:cNvPicPr preferRelativeResize="0"/>
          <p:nvPr/>
        </p:nvPicPr>
        <p:blipFill rotWithShape="1">
          <a:blip r:embed="rId4">
            <a:alphaModFix/>
          </a:blip>
          <a:srcRect/>
          <a:stretch/>
        </p:blipFill>
        <p:spPr>
          <a:xfrm>
            <a:off x="728161" y="5589187"/>
            <a:ext cx="326570" cy="326570"/>
          </a:xfrm>
          <a:prstGeom prst="rect">
            <a:avLst/>
          </a:prstGeom>
          <a:noFill/>
          <a:ln>
            <a:noFill/>
          </a:ln>
        </p:spPr>
      </p:pic>
      <p:pic>
        <p:nvPicPr>
          <p:cNvPr id="288" name="Google Shape;288;g1290d457d1c_1_76"/>
          <p:cNvPicPr preferRelativeResize="0"/>
          <p:nvPr/>
        </p:nvPicPr>
        <p:blipFill rotWithShape="1">
          <a:blip r:embed="rId5">
            <a:alphaModFix/>
          </a:blip>
          <a:srcRect/>
          <a:stretch/>
        </p:blipFill>
        <p:spPr>
          <a:xfrm>
            <a:off x="436100" y="514939"/>
            <a:ext cx="1537158" cy="461675"/>
          </a:xfrm>
          <a:prstGeom prst="rect">
            <a:avLst/>
          </a:prstGeom>
          <a:noFill/>
          <a:ln>
            <a:noFill/>
          </a:ln>
        </p:spPr>
      </p:pic>
      <p:pic>
        <p:nvPicPr>
          <p:cNvPr id="289" name="Google Shape;289;g1290d457d1c_1_76"/>
          <p:cNvPicPr preferRelativeResize="0"/>
          <p:nvPr/>
        </p:nvPicPr>
        <p:blipFill rotWithShape="1">
          <a:blip r:embed="rId6">
            <a:alphaModFix/>
          </a:blip>
          <a:srcRect/>
          <a:stretch/>
        </p:blipFill>
        <p:spPr>
          <a:xfrm>
            <a:off x="524400" y="5941244"/>
            <a:ext cx="645604" cy="220300"/>
          </a:xfrm>
          <a:prstGeom prst="rect">
            <a:avLst/>
          </a:prstGeom>
          <a:noFill/>
          <a:ln>
            <a:noFill/>
          </a:ln>
        </p:spPr>
      </p:pic>
      <p:pic>
        <p:nvPicPr>
          <p:cNvPr id="290" name="Google Shape;290;g1290d457d1c_1_76"/>
          <p:cNvPicPr preferRelativeResize="0"/>
          <p:nvPr/>
        </p:nvPicPr>
        <p:blipFill rotWithShape="1">
          <a:blip r:embed="rId7">
            <a:alphaModFix/>
          </a:blip>
          <a:srcRect/>
          <a:stretch/>
        </p:blipFill>
        <p:spPr>
          <a:xfrm>
            <a:off x="612875" y="4826563"/>
            <a:ext cx="557113" cy="326575"/>
          </a:xfrm>
          <a:prstGeom prst="rect">
            <a:avLst/>
          </a:prstGeom>
          <a:noFill/>
          <a:ln>
            <a:noFill/>
          </a:ln>
        </p:spPr>
      </p:pic>
      <p:pic>
        <p:nvPicPr>
          <p:cNvPr id="291" name="Google Shape;291;g1290d457d1c_1_76"/>
          <p:cNvPicPr preferRelativeResize="0"/>
          <p:nvPr/>
        </p:nvPicPr>
        <p:blipFill rotWithShape="1">
          <a:blip r:embed="rId8">
            <a:alphaModFix/>
          </a:blip>
          <a:srcRect/>
          <a:stretch/>
        </p:blipFill>
        <p:spPr>
          <a:xfrm>
            <a:off x="599874" y="3475486"/>
            <a:ext cx="583125" cy="220289"/>
          </a:xfrm>
          <a:prstGeom prst="rect">
            <a:avLst/>
          </a:prstGeom>
          <a:noFill/>
          <a:ln>
            <a:noFill/>
          </a:ln>
        </p:spPr>
      </p:pic>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g1286659dbe5_0_103"/>
          <p:cNvSpPr/>
          <p:nvPr/>
        </p:nvSpPr>
        <p:spPr>
          <a:xfrm>
            <a:off x="5859461" y="1"/>
            <a:ext cx="6332400" cy="29538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7" name="Google Shape;297;g1286659dbe5_0_103"/>
          <p:cNvSpPr txBox="1"/>
          <p:nvPr/>
        </p:nvSpPr>
        <p:spPr>
          <a:xfrm>
            <a:off x="816171" y="1817552"/>
            <a:ext cx="4496100" cy="492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a:solidFill>
                  <a:srgbClr val="009A58"/>
                </a:solidFill>
                <a:latin typeface="Poppins SemiBold"/>
                <a:ea typeface="Poppins SemiBold"/>
                <a:cs typeface="Poppins SemiBold"/>
                <a:sym typeface="Poppins SemiBold"/>
              </a:rPr>
              <a:t>Go-to-Market</a:t>
            </a:r>
            <a:r>
              <a:rPr lang="en-US" sz="2600">
                <a:solidFill>
                  <a:srgbClr val="262626"/>
                </a:solidFill>
                <a:latin typeface="Poppins SemiBold"/>
                <a:ea typeface="Poppins SemiBold"/>
                <a:cs typeface="Poppins SemiBold"/>
                <a:sym typeface="Poppins SemiBold"/>
              </a:rPr>
              <a:t> Strategy</a:t>
            </a:r>
            <a:endParaRPr sz="2600">
              <a:solidFill>
                <a:srgbClr val="50CB53"/>
              </a:solidFill>
              <a:latin typeface="Poppins SemiBold"/>
              <a:ea typeface="Poppins SemiBold"/>
              <a:cs typeface="Poppins SemiBold"/>
              <a:sym typeface="Poppins SemiBold"/>
            </a:endParaRPr>
          </a:p>
        </p:txBody>
      </p:sp>
      <p:sp>
        <p:nvSpPr>
          <p:cNvPr id="298" name="Google Shape;298;g1286659dbe5_0_103"/>
          <p:cNvSpPr txBox="1"/>
          <p:nvPr/>
        </p:nvSpPr>
        <p:spPr>
          <a:xfrm>
            <a:off x="747875" y="4998175"/>
            <a:ext cx="2850300" cy="32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rgbClr val="262626"/>
                </a:solidFill>
                <a:latin typeface="Poppins SemiBold"/>
                <a:ea typeface="Poppins SemiBold"/>
                <a:cs typeface="Poppins SemiBold"/>
                <a:sym typeface="Poppins SemiBold"/>
              </a:rPr>
              <a:t>Direct to Farm</a:t>
            </a:r>
            <a:endParaRPr sz="1500">
              <a:solidFill>
                <a:srgbClr val="262626"/>
              </a:solidFill>
              <a:latin typeface="Poppins SemiBold"/>
              <a:ea typeface="Poppins SemiBold"/>
              <a:cs typeface="Poppins SemiBold"/>
              <a:sym typeface="Poppins SemiBold"/>
            </a:endParaRPr>
          </a:p>
        </p:txBody>
      </p:sp>
      <p:pic>
        <p:nvPicPr>
          <p:cNvPr id="299" name="Google Shape;299;g1286659dbe5_0_103"/>
          <p:cNvPicPr preferRelativeResize="0">
            <a:picLocks noGrp="1"/>
          </p:cNvPicPr>
          <p:nvPr>
            <p:ph type="pic" idx="3"/>
          </p:nvPr>
        </p:nvPicPr>
        <p:blipFill rotWithShape="1">
          <a:blip r:embed="rId3">
            <a:alphaModFix/>
          </a:blip>
          <a:srcRect t="13397" b="13390"/>
          <a:stretch/>
        </p:blipFill>
        <p:spPr>
          <a:xfrm>
            <a:off x="5859462" y="0"/>
            <a:ext cx="6332539" cy="2953659"/>
          </a:xfrm>
          <a:prstGeom prst="rect">
            <a:avLst/>
          </a:prstGeom>
          <a:blipFill rotWithShape="1">
            <a:blip r:embed="rId4">
              <a:alphaModFix amt="65000"/>
            </a:blip>
            <a:stretch>
              <a:fillRect/>
            </a:stretch>
          </a:blipFill>
          <a:ln>
            <a:noFill/>
          </a:ln>
        </p:spPr>
      </p:pic>
      <p:sp>
        <p:nvSpPr>
          <p:cNvPr id="300" name="Google Shape;300;g1286659dbe5_0_103"/>
          <p:cNvSpPr/>
          <p:nvPr/>
        </p:nvSpPr>
        <p:spPr>
          <a:xfrm>
            <a:off x="5859462" y="0"/>
            <a:ext cx="6332400" cy="2953800"/>
          </a:xfrm>
          <a:prstGeom prst="rect">
            <a:avLst/>
          </a:prstGeom>
          <a:gradFill>
            <a:gsLst>
              <a:gs pos="0">
                <a:srgbClr val="007C48">
                  <a:alpha val="84705"/>
                </a:srgbClr>
              </a:gs>
              <a:gs pos="9740">
                <a:srgbClr val="007C48">
                  <a:alpha val="84705"/>
                </a:srgbClr>
              </a:gs>
              <a:gs pos="22000">
                <a:srgbClr val="007C48">
                  <a:alpha val="84705"/>
                </a:srgbClr>
              </a:gs>
              <a:gs pos="100000">
                <a:srgbClr val="50CB53">
                  <a:alpha val="84705"/>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1" name="Google Shape;301;g1286659dbe5_0_103"/>
          <p:cNvSpPr txBox="1"/>
          <p:nvPr/>
        </p:nvSpPr>
        <p:spPr>
          <a:xfrm>
            <a:off x="7553378" y="650425"/>
            <a:ext cx="3569700" cy="554100"/>
          </a:xfrm>
          <a:prstGeom prst="rect">
            <a:avLst/>
          </a:prstGeom>
          <a:noFill/>
          <a:ln>
            <a:noFill/>
          </a:ln>
        </p:spPr>
        <p:txBody>
          <a:bodyPr spcFirstLastPara="1" wrap="square" lIns="91425" tIns="45700" rIns="91425" bIns="45700" anchor="t" anchorCtr="0">
            <a:spAutoFit/>
          </a:bodyPr>
          <a:lstStyle/>
          <a:p>
            <a:pPr marL="0" lvl="0" indent="0" algn="r" rtl="0">
              <a:lnSpc>
                <a:spcPct val="150000"/>
              </a:lnSpc>
              <a:spcBef>
                <a:spcPts val="0"/>
              </a:spcBef>
              <a:spcAft>
                <a:spcPts val="0"/>
              </a:spcAft>
              <a:buSzPts val="1100"/>
              <a:buNone/>
            </a:pPr>
            <a:r>
              <a:rPr lang="en-US" sz="1200">
                <a:solidFill>
                  <a:schemeClr val="lt1"/>
                </a:solidFill>
                <a:latin typeface="Poppins Light"/>
                <a:ea typeface="Poppins Light"/>
                <a:cs typeface="Poppins Light"/>
                <a:sym typeface="Poppins Light"/>
              </a:rPr>
              <a:t>Go-to-market Strategy fits adoption of practices</a:t>
            </a:r>
            <a:endParaRPr sz="1200">
              <a:solidFill>
                <a:schemeClr val="lt1"/>
              </a:solidFill>
              <a:latin typeface="Poppins Light"/>
              <a:ea typeface="Poppins Light"/>
              <a:cs typeface="Poppins Light"/>
              <a:sym typeface="Poppins Light"/>
            </a:endParaRPr>
          </a:p>
        </p:txBody>
      </p:sp>
      <p:pic>
        <p:nvPicPr>
          <p:cNvPr id="302" name="Google Shape;302;g1286659dbe5_0_103" descr="Chevron arrows with solid fill"/>
          <p:cNvPicPr preferRelativeResize="0"/>
          <p:nvPr/>
        </p:nvPicPr>
        <p:blipFill rotWithShape="1">
          <a:blip r:embed="rId5">
            <a:alphaModFix/>
          </a:blip>
          <a:srcRect/>
          <a:stretch/>
        </p:blipFill>
        <p:spPr>
          <a:xfrm>
            <a:off x="841669" y="4583125"/>
            <a:ext cx="349363" cy="326575"/>
          </a:xfrm>
          <a:prstGeom prst="rect">
            <a:avLst/>
          </a:prstGeom>
          <a:noFill/>
          <a:ln>
            <a:noFill/>
          </a:ln>
        </p:spPr>
      </p:pic>
      <p:sp>
        <p:nvSpPr>
          <p:cNvPr id="303" name="Google Shape;303;g1286659dbe5_0_103"/>
          <p:cNvSpPr txBox="1"/>
          <p:nvPr/>
        </p:nvSpPr>
        <p:spPr>
          <a:xfrm>
            <a:off x="816175" y="2370675"/>
            <a:ext cx="4496100" cy="831000"/>
          </a:xfrm>
          <a:prstGeom prst="rect">
            <a:avLst/>
          </a:prstGeom>
          <a:noFill/>
          <a:ln>
            <a:noFill/>
          </a:ln>
        </p:spPr>
        <p:txBody>
          <a:bodyPr spcFirstLastPara="1" wrap="square" lIns="91425" tIns="45700" rIns="91425" bIns="45700" anchor="t" anchorCtr="0">
            <a:spAutoFit/>
          </a:bodyPr>
          <a:lstStyle/>
          <a:p>
            <a:pPr marL="171450" lvl="0"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Achieved significant growth over the past 3 years (covered over 300K acres to date in AB, Sask)​</a:t>
            </a:r>
            <a:endParaRPr sz="1200">
              <a:solidFill>
                <a:schemeClr val="dk1"/>
              </a:solidFill>
              <a:latin typeface="Poppins Light"/>
              <a:ea typeface="Poppins Light"/>
              <a:cs typeface="Poppins Light"/>
              <a:sym typeface="Poppins Light"/>
            </a:endParaRPr>
          </a:p>
          <a:p>
            <a:pPr marL="171450" lvl="0"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Sales limited only by production capacity. Demand is </a:t>
            </a:r>
            <a:endParaRPr sz="1200">
              <a:solidFill>
                <a:schemeClr val="dk1"/>
              </a:solidFill>
              <a:latin typeface="Poppins Light"/>
              <a:ea typeface="Poppins Light"/>
              <a:cs typeface="Poppins Light"/>
              <a:sym typeface="Poppins Light"/>
            </a:endParaRPr>
          </a:p>
        </p:txBody>
      </p:sp>
      <p:pic>
        <p:nvPicPr>
          <p:cNvPr id="304" name="Google Shape;304;g1286659dbe5_0_103"/>
          <p:cNvPicPr preferRelativeResize="0">
            <a:picLocks noGrp="1"/>
          </p:cNvPicPr>
          <p:nvPr>
            <p:ph type="pic" idx="2"/>
          </p:nvPr>
        </p:nvPicPr>
        <p:blipFill rotWithShape="1">
          <a:blip r:embed="rId6">
            <a:alphaModFix/>
          </a:blip>
          <a:srcRect l="15077" r="15084"/>
          <a:stretch/>
        </p:blipFill>
        <p:spPr>
          <a:xfrm>
            <a:off x="9764713" y="1644650"/>
            <a:ext cx="2427288" cy="5213347"/>
          </a:xfrm>
          <a:prstGeom prst="rect">
            <a:avLst/>
          </a:prstGeom>
          <a:solidFill>
            <a:srgbClr val="F2F2F2"/>
          </a:solidFill>
          <a:ln>
            <a:noFill/>
          </a:ln>
        </p:spPr>
      </p:pic>
      <p:sp>
        <p:nvSpPr>
          <p:cNvPr id="305" name="Google Shape;305;g1286659dbe5_0_103"/>
          <p:cNvSpPr txBox="1"/>
          <p:nvPr/>
        </p:nvSpPr>
        <p:spPr>
          <a:xfrm>
            <a:off x="3728573" y="4984350"/>
            <a:ext cx="2850300" cy="32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rgbClr val="262626"/>
                </a:solidFill>
                <a:latin typeface="Poppins SemiBold"/>
                <a:ea typeface="Poppins SemiBold"/>
                <a:cs typeface="Poppins SemiBold"/>
                <a:sym typeface="Poppins SemiBold"/>
              </a:rPr>
              <a:t>Independent Ag Retailers</a:t>
            </a:r>
            <a:endParaRPr sz="1500">
              <a:solidFill>
                <a:srgbClr val="262626"/>
              </a:solidFill>
              <a:latin typeface="Poppins SemiBold"/>
              <a:ea typeface="Poppins SemiBold"/>
              <a:cs typeface="Poppins SemiBold"/>
              <a:sym typeface="Poppins SemiBold"/>
            </a:endParaRPr>
          </a:p>
        </p:txBody>
      </p:sp>
      <p:pic>
        <p:nvPicPr>
          <p:cNvPr id="306" name="Google Shape;306;g1286659dbe5_0_103" descr="Chevron arrows with solid fill"/>
          <p:cNvPicPr preferRelativeResize="0"/>
          <p:nvPr/>
        </p:nvPicPr>
        <p:blipFill rotWithShape="1">
          <a:blip r:embed="rId5">
            <a:alphaModFix/>
          </a:blip>
          <a:srcRect/>
          <a:stretch/>
        </p:blipFill>
        <p:spPr>
          <a:xfrm>
            <a:off x="3812726" y="4572149"/>
            <a:ext cx="349363" cy="326575"/>
          </a:xfrm>
          <a:prstGeom prst="rect">
            <a:avLst/>
          </a:prstGeom>
          <a:noFill/>
          <a:ln>
            <a:noFill/>
          </a:ln>
        </p:spPr>
      </p:pic>
      <p:sp>
        <p:nvSpPr>
          <p:cNvPr id="307" name="Google Shape;307;g1286659dbe5_0_103"/>
          <p:cNvSpPr txBox="1"/>
          <p:nvPr/>
        </p:nvSpPr>
        <p:spPr>
          <a:xfrm>
            <a:off x="6704027" y="4990375"/>
            <a:ext cx="2850300" cy="32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rgbClr val="262626"/>
                </a:solidFill>
                <a:latin typeface="Poppins SemiBold"/>
                <a:ea typeface="Poppins SemiBold"/>
                <a:cs typeface="Poppins SemiBold"/>
                <a:sym typeface="Poppins SemiBold"/>
              </a:rPr>
              <a:t>Wholesalers</a:t>
            </a:r>
            <a:endParaRPr sz="1500">
              <a:solidFill>
                <a:srgbClr val="262626"/>
              </a:solidFill>
              <a:latin typeface="Poppins SemiBold"/>
              <a:ea typeface="Poppins SemiBold"/>
              <a:cs typeface="Poppins SemiBold"/>
              <a:sym typeface="Poppins SemiBold"/>
            </a:endParaRPr>
          </a:p>
        </p:txBody>
      </p:sp>
      <p:pic>
        <p:nvPicPr>
          <p:cNvPr id="308" name="Google Shape;308;g1286659dbe5_0_103" descr="Chevron arrows with solid fill"/>
          <p:cNvPicPr preferRelativeResize="0"/>
          <p:nvPr/>
        </p:nvPicPr>
        <p:blipFill rotWithShape="1">
          <a:blip r:embed="rId5">
            <a:alphaModFix/>
          </a:blip>
          <a:srcRect/>
          <a:stretch/>
        </p:blipFill>
        <p:spPr>
          <a:xfrm>
            <a:off x="6704032" y="4572154"/>
            <a:ext cx="349363" cy="326575"/>
          </a:xfrm>
          <a:prstGeom prst="rect">
            <a:avLst/>
          </a:prstGeom>
          <a:noFill/>
          <a:ln>
            <a:noFill/>
          </a:ln>
        </p:spPr>
      </p:pic>
      <p:sp>
        <p:nvSpPr>
          <p:cNvPr id="309" name="Google Shape;309;g1286659dbe5_0_103"/>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000">
                <a:solidFill>
                  <a:srgbClr val="FFFFFF"/>
                </a:solidFill>
                <a:latin typeface="Poppins SemiBold"/>
                <a:ea typeface="Poppins SemiBold"/>
                <a:cs typeface="Poppins SemiBold"/>
                <a:sym typeface="Poppins SemiBold"/>
              </a:rPr>
              <a:t>14</a:t>
            </a:r>
            <a:endParaRPr sz="1000">
              <a:solidFill>
                <a:srgbClr val="FFFFFF"/>
              </a:solidFill>
              <a:latin typeface="Poppins SemiBold"/>
              <a:ea typeface="Poppins SemiBold"/>
              <a:cs typeface="Poppins SemiBold"/>
              <a:sym typeface="Poppins SemiBold"/>
            </a:endParaRPr>
          </a:p>
        </p:txBody>
      </p:sp>
      <p:pic>
        <p:nvPicPr>
          <p:cNvPr id="310" name="Google Shape;310;g1286659dbe5_0_103"/>
          <p:cNvPicPr preferRelativeResize="0"/>
          <p:nvPr/>
        </p:nvPicPr>
        <p:blipFill>
          <a:blip r:embed="rId7">
            <a:alphaModFix/>
          </a:blip>
          <a:stretch>
            <a:fillRect/>
          </a:stretch>
        </p:blipFill>
        <p:spPr>
          <a:xfrm>
            <a:off x="436100" y="514939"/>
            <a:ext cx="1537158" cy="461675"/>
          </a:xfrm>
          <a:prstGeom prst="rect">
            <a:avLst/>
          </a:prstGeom>
          <a:noFill/>
          <a:ln>
            <a:noFill/>
          </a:ln>
        </p:spPr>
      </p:pic>
      <p:sp>
        <p:nvSpPr>
          <p:cNvPr id="311" name="Google Shape;311;g1286659dbe5_0_103"/>
          <p:cNvSpPr txBox="1"/>
          <p:nvPr/>
        </p:nvSpPr>
        <p:spPr>
          <a:xfrm>
            <a:off x="816175" y="3208875"/>
            <a:ext cx="8846100" cy="11082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None/>
            </a:pPr>
            <a:r>
              <a:rPr lang="en-US" sz="1200">
                <a:solidFill>
                  <a:schemeClr val="dk1"/>
                </a:solidFill>
                <a:latin typeface="Poppins Light"/>
                <a:ea typeface="Poppins Light"/>
                <a:cs typeface="Poppins Light"/>
                <a:sym typeface="Poppins Light"/>
              </a:rPr>
              <a:t>     established.​</a:t>
            </a:r>
            <a:endParaRPr sz="1200">
              <a:solidFill>
                <a:schemeClr val="dk1"/>
              </a:solidFill>
              <a:latin typeface="Poppins Light"/>
              <a:ea typeface="Poppins Light"/>
              <a:cs typeface="Poppins Light"/>
              <a:sym typeface="Poppins Light"/>
            </a:endParaRPr>
          </a:p>
          <a:p>
            <a:pPr marL="171450" lvl="0"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Growth in regenerative acres will drive continued demand growth (regenerative farmers can earn carbon credits)​</a:t>
            </a:r>
            <a:endParaRPr sz="1200">
              <a:solidFill>
                <a:schemeClr val="dk1"/>
              </a:solidFill>
              <a:latin typeface="Poppins Light"/>
              <a:ea typeface="Poppins Light"/>
              <a:cs typeface="Poppins Light"/>
              <a:sym typeface="Poppins Light"/>
            </a:endParaRPr>
          </a:p>
          <a:p>
            <a:pPr marL="171450" lvl="0"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Accelerated adoption by new customers anticipated in 2022/23 as geopolitical events limit supply of synthetics​</a:t>
            </a:r>
            <a:endParaRPr sz="1200">
              <a:solidFill>
                <a:schemeClr val="dk1"/>
              </a:solidFill>
              <a:latin typeface="Poppins Light"/>
              <a:ea typeface="Poppins Light"/>
              <a:cs typeface="Poppins Light"/>
              <a:sym typeface="Poppins Light"/>
            </a:endParaRPr>
          </a:p>
        </p:txBody>
      </p:sp>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g1290d457d1c_0_6"/>
          <p:cNvSpPr/>
          <p:nvPr/>
        </p:nvSpPr>
        <p:spPr>
          <a:xfrm>
            <a:off x="0" y="0"/>
            <a:ext cx="12192000" cy="6858000"/>
          </a:xfrm>
          <a:prstGeom prst="rect">
            <a:avLst/>
          </a:prstGeom>
          <a:gradFill>
            <a:gsLst>
              <a:gs pos="0">
                <a:srgbClr val="50CB53"/>
              </a:gs>
              <a:gs pos="36000">
                <a:srgbClr val="50CB53"/>
              </a:gs>
              <a:gs pos="100000">
                <a:srgbClr val="007C48"/>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17" name="Google Shape;317;g1290d457d1c_0_6"/>
          <p:cNvPicPr preferRelativeResize="0">
            <a:picLocks noGrp="1"/>
          </p:cNvPicPr>
          <p:nvPr>
            <p:ph type="pic" idx="2"/>
          </p:nvPr>
        </p:nvPicPr>
        <p:blipFill rotWithShape="1">
          <a:blip r:embed="rId3">
            <a:alphaModFix/>
          </a:blip>
          <a:srcRect t="12502" b="12494"/>
          <a:stretch/>
        </p:blipFill>
        <p:spPr>
          <a:xfrm>
            <a:off x="0" y="0"/>
            <a:ext cx="12192000" cy="6858000"/>
          </a:xfrm>
          <a:prstGeom prst="rect">
            <a:avLst/>
          </a:prstGeom>
          <a:solidFill>
            <a:srgbClr val="F2F2F2"/>
          </a:solidFill>
          <a:ln>
            <a:noFill/>
          </a:ln>
        </p:spPr>
      </p:pic>
      <p:sp>
        <p:nvSpPr>
          <p:cNvPr id="318" name="Google Shape;318;g1290d457d1c_0_6"/>
          <p:cNvSpPr/>
          <p:nvPr/>
        </p:nvSpPr>
        <p:spPr>
          <a:xfrm>
            <a:off x="0" y="0"/>
            <a:ext cx="12192000" cy="6858000"/>
          </a:xfrm>
          <a:prstGeom prst="rect">
            <a:avLst/>
          </a:prstGeom>
          <a:gradFill>
            <a:gsLst>
              <a:gs pos="0">
                <a:srgbClr val="007C48">
                  <a:alpha val="89411"/>
                </a:srgbClr>
              </a:gs>
              <a:gs pos="36000">
                <a:srgbClr val="007C48">
                  <a:alpha val="89411"/>
                </a:srgbClr>
              </a:gs>
              <a:gs pos="100000">
                <a:srgbClr val="50CB53">
                  <a:alpha val="8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9" name="Google Shape;319;g1290d457d1c_0_6"/>
          <p:cNvSpPr txBox="1"/>
          <p:nvPr/>
        </p:nvSpPr>
        <p:spPr>
          <a:xfrm>
            <a:off x="729325" y="2644175"/>
            <a:ext cx="7508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chemeClr val="lt1"/>
                </a:solidFill>
                <a:latin typeface="Poppins SemiBold"/>
                <a:ea typeface="Poppins SemiBold"/>
                <a:cs typeface="Poppins SemiBold"/>
                <a:sym typeface="Poppins SemiBold"/>
              </a:rPr>
              <a:t>Expansion </a:t>
            </a:r>
            <a:r>
              <a:rPr lang="en-US" sz="4800" b="0" i="0" u="none" strike="noStrike" cap="none">
                <a:solidFill>
                  <a:srgbClr val="50CB53"/>
                </a:solidFill>
                <a:latin typeface="Poppins SemiBold"/>
                <a:ea typeface="Poppins SemiBold"/>
                <a:cs typeface="Poppins SemiBold"/>
                <a:sym typeface="Poppins SemiBold"/>
              </a:rPr>
              <a:t>and</a:t>
            </a:r>
            <a:endParaRPr sz="4800" b="0" i="0" u="none" strike="noStrike" cap="none">
              <a:solidFill>
                <a:srgbClr val="50CB53"/>
              </a:solidFill>
              <a:latin typeface="Poppins SemiBold"/>
              <a:ea typeface="Poppins SemiBold"/>
              <a:cs typeface="Poppins SemiBold"/>
              <a:sym typeface="Poppins SemiBold"/>
            </a:endParaRPr>
          </a:p>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rgbClr val="50CB53"/>
                </a:solidFill>
                <a:latin typeface="Poppins SemiBold"/>
                <a:ea typeface="Poppins SemiBold"/>
                <a:cs typeface="Poppins SemiBold"/>
                <a:sym typeface="Poppins SemiBold"/>
              </a:rPr>
              <a:t>Growth </a:t>
            </a:r>
            <a:r>
              <a:rPr lang="en-US" sz="4800" b="0" i="0" u="none" strike="noStrike" cap="none">
                <a:solidFill>
                  <a:schemeClr val="lt1"/>
                </a:solidFill>
                <a:latin typeface="Poppins SemiBold"/>
                <a:ea typeface="Poppins SemiBold"/>
                <a:cs typeface="Poppins SemiBold"/>
                <a:sym typeface="Poppins SemiBold"/>
              </a:rPr>
              <a:t>Opportunities </a:t>
            </a:r>
            <a:endParaRPr sz="4800" b="0" i="0" u="none" strike="noStrike" cap="none">
              <a:solidFill>
                <a:schemeClr val="lt1"/>
              </a:solidFill>
              <a:latin typeface="Poppins SemiBold"/>
              <a:ea typeface="Poppins SemiBold"/>
              <a:cs typeface="Poppins SemiBold"/>
              <a:sym typeface="Poppins SemiBold"/>
            </a:endParaRPr>
          </a:p>
        </p:txBody>
      </p:sp>
      <p:sp>
        <p:nvSpPr>
          <p:cNvPr id="320" name="Google Shape;320;g1290d457d1c_0_6"/>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Investor Presentation May 18, 2022</a:t>
            </a:r>
          </a:p>
        </p:txBody>
      </p:sp>
      <p:pic>
        <p:nvPicPr>
          <p:cNvPr id="321" name="Google Shape;321;g1290d457d1c_0_6"/>
          <p:cNvPicPr preferRelativeResize="0"/>
          <p:nvPr/>
        </p:nvPicPr>
        <p:blipFill rotWithShape="1">
          <a:blip r:embed="rId4">
            <a:alphaModFix/>
          </a:blip>
          <a:srcRect/>
          <a:stretch/>
        </p:blipFill>
        <p:spPr>
          <a:xfrm>
            <a:off x="729325" y="303450"/>
            <a:ext cx="399190" cy="593275"/>
          </a:xfrm>
          <a:prstGeom prst="rect">
            <a:avLst/>
          </a:prstGeom>
          <a:noFill/>
          <a:ln>
            <a:noFill/>
          </a:ln>
        </p:spPr>
      </p:pic>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g1286659dbe5_0_227"/>
          <p:cNvSpPr/>
          <p:nvPr/>
        </p:nvSpPr>
        <p:spPr>
          <a:xfrm>
            <a:off x="7687201" y="0"/>
            <a:ext cx="4504800" cy="2959800"/>
          </a:xfrm>
          <a:prstGeom prst="rect">
            <a:avLst/>
          </a:prstGeom>
          <a:gradFill>
            <a:gsLst>
              <a:gs pos="0">
                <a:srgbClr val="007C48"/>
              </a:gs>
              <a:gs pos="9740">
                <a:srgbClr val="007C48"/>
              </a:gs>
              <a:gs pos="22000">
                <a:srgbClr val="007C48"/>
              </a:gs>
              <a:gs pos="100000">
                <a:srgbClr val="50CB53"/>
              </a:gs>
            </a:gsLst>
            <a:lin ang="59999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7" name="Google Shape;327;g1286659dbe5_0_227"/>
          <p:cNvSpPr txBox="1"/>
          <p:nvPr/>
        </p:nvSpPr>
        <p:spPr>
          <a:xfrm>
            <a:off x="803075" y="1458030"/>
            <a:ext cx="5845800" cy="892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a:solidFill>
                  <a:srgbClr val="262626"/>
                </a:solidFill>
                <a:latin typeface="Poppins SemiBold"/>
                <a:ea typeface="Poppins SemiBold"/>
                <a:cs typeface="Poppins SemiBold"/>
                <a:sym typeface="Poppins SemiBold"/>
              </a:rPr>
              <a:t>Pilot Facility Upgrade:</a:t>
            </a:r>
            <a:endParaRPr sz="26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800"/>
              <a:buFont typeface="Arial"/>
              <a:buNone/>
            </a:pPr>
            <a:r>
              <a:rPr lang="en-US" sz="2600">
                <a:solidFill>
                  <a:srgbClr val="009A58"/>
                </a:solidFill>
                <a:latin typeface="Poppins SemiBold"/>
                <a:ea typeface="Poppins SemiBold"/>
                <a:cs typeface="Poppins SemiBold"/>
                <a:sym typeface="Poppins SemiBold"/>
              </a:rPr>
              <a:t>Beiseker</a:t>
            </a:r>
            <a:r>
              <a:rPr lang="en-US" sz="2600" i="0" u="none" strike="noStrike" cap="none">
                <a:solidFill>
                  <a:srgbClr val="009A58"/>
                </a:solidFill>
                <a:latin typeface="Poppins SemiBold"/>
                <a:ea typeface="Poppins SemiBold"/>
                <a:cs typeface="Poppins SemiBold"/>
                <a:sym typeface="Poppins SemiBold"/>
              </a:rPr>
              <a:t>, Alberta</a:t>
            </a:r>
            <a:endParaRPr sz="2600" i="0" u="none" strike="noStrike" cap="none">
              <a:solidFill>
                <a:srgbClr val="009A58"/>
              </a:solidFill>
              <a:latin typeface="Poppins"/>
              <a:ea typeface="Poppins"/>
              <a:cs typeface="Poppins"/>
              <a:sym typeface="Poppins"/>
            </a:endParaRPr>
          </a:p>
        </p:txBody>
      </p:sp>
      <p:sp>
        <p:nvSpPr>
          <p:cNvPr id="328" name="Google Shape;328;g1286659dbe5_0_227"/>
          <p:cNvSpPr txBox="1"/>
          <p:nvPr/>
        </p:nvSpPr>
        <p:spPr>
          <a:xfrm>
            <a:off x="8237850" y="650424"/>
            <a:ext cx="28503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Proven technology platform at commercial scale</a:t>
            </a:r>
            <a:endParaRPr sz="1200" b="0" i="0" u="none" strike="noStrike" cap="none">
              <a:solidFill>
                <a:srgbClr val="000000"/>
              </a:solidFill>
              <a:latin typeface="Arial"/>
              <a:ea typeface="Arial"/>
              <a:cs typeface="Arial"/>
              <a:sym typeface="Arial"/>
            </a:endParaRPr>
          </a:p>
        </p:txBody>
      </p:sp>
      <p:sp>
        <p:nvSpPr>
          <p:cNvPr id="329" name="Google Shape;329;g1286659dbe5_0_227"/>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rgbClr val="7F7F7F"/>
                </a:solidFill>
                <a:latin typeface="Poppins SemiBold"/>
                <a:ea typeface="Poppins SemiBold"/>
                <a:cs typeface="Poppins SemiBold"/>
                <a:sym typeface="Poppins SemiBold"/>
              </a:rPr>
              <a:t>16</a:t>
            </a:r>
            <a:endParaRPr sz="1000" b="0" i="0" u="none" strike="noStrike" cap="none">
              <a:solidFill>
                <a:srgbClr val="7F7F7F"/>
              </a:solidFill>
              <a:latin typeface="Poppins SemiBold"/>
              <a:ea typeface="Poppins SemiBold"/>
              <a:cs typeface="Poppins SemiBold"/>
              <a:sym typeface="Poppins SemiBold"/>
            </a:endParaRPr>
          </a:p>
        </p:txBody>
      </p:sp>
      <p:pic>
        <p:nvPicPr>
          <p:cNvPr id="330" name="Google Shape;330;g1286659dbe5_0_227"/>
          <p:cNvPicPr preferRelativeResize="0">
            <a:picLocks noGrp="1"/>
          </p:cNvPicPr>
          <p:nvPr>
            <p:ph type="pic" idx="2"/>
          </p:nvPr>
        </p:nvPicPr>
        <p:blipFill rotWithShape="1">
          <a:blip r:embed="rId3">
            <a:alphaModFix/>
          </a:blip>
          <a:srcRect l="9960" r="9968"/>
          <a:stretch/>
        </p:blipFill>
        <p:spPr>
          <a:xfrm>
            <a:off x="6011863" y="1585913"/>
            <a:ext cx="4997448" cy="4160838"/>
          </a:xfrm>
          <a:prstGeom prst="rect">
            <a:avLst/>
          </a:prstGeom>
          <a:solidFill>
            <a:srgbClr val="F2F2F2"/>
          </a:solidFill>
          <a:ln>
            <a:noFill/>
          </a:ln>
        </p:spPr>
      </p:pic>
      <p:pic>
        <p:nvPicPr>
          <p:cNvPr id="331" name="Google Shape;331;g1286659dbe5_0_227"/>
          <p:cNvPicPr preferRelativeResize="0"/>
          <p:nvPr/>
        </p:nvPicPr>
        <p:blipFill rotWithShape="1">
          <a:blip r:embed="rId4">
            <a:alphaModFix/>
          </a:blip>
          <a:srcRect/>
          <a:stretch/>
        </p:blipFill>
        <p:spPr>
          <a:xfrm>
            <a:off x="436100" y="514939"/>
            <a:ext cx="1537158" cy="461675"/>
          </a:xfrm>
          <a:prstGeom prst="rect">
            <a:avLst/>
          </a:prstGeom>
          <a:noFill/>
          <a:ln>
            <a:noFill/>
          </a:ln>
        </p:spPr>
      </p:pic>
      <p:sp>
        <p:nvSpPr>
          <p:cNvPr id="332" name="Google Shape;332;g1286659dbe5_0_227"/>
          <p:cNvSpPr txBox="1"/>
          <p:nvPr/>
        </p:nvSpPr>
        <p:spPr>
          <a:xfrm>
            <a:off x="803075" y="2850825"/>
            <a:ext cx="4504800" cy="2862282"/>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Located in Beiseker, Alberta servicing entire central Alberta region</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Site is now capable of producing up to 18,000 </a:t>
            </a:r>
            <a:r>
              <a:rPr lang="en-US" sz="1200" err="1">
                <a:solidFill>
                  <a:schemeClr val="dk1"/>
                </a:solidFill>
                <a:latin typeface="Poppins Light"/>
                <a:ea typeface="Poppins Light"/>
                <a:cs typeface="Poppins Light"/>
                <a:sym typeface="Poppins Light"/>
              </a:rPr>
              <a:t>tonnes</a:t>
            </a:r>
            <a:r>
              <a:rPr lang="en-US" sz="1200">
                <a:solidFill>
                  <a:schemeClr val="dk1"/>
                </a:solidFill>
                <a:latin typeface="Poppins Light"/>
                <a:ea typeface="Poppins Light"/>
                <a:cs typeface="Poppins Light"/>
                <a:sym typeface="Poppins Light"/>
              </a:rPr>
              <a:t> per year</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Additional upgrades to granulation facility were completed in late 2021</a:t>
            </a:r>
            <a:endParaRPr sz="1200" i="0" u="none" strike="noStrike" cap="none">
              <a:solidFill>
                <a:srgbClr val="000000"/>
              </a:solidFill>
              <a:latin typeface="Poppins Light"/>
              <a:ea typeface="Poppins Light"/>
              <a:cs typeface="Poppins Light"/>
              <a:sym typeface="Poppins Light"/>
            </a:endParaRPr>
          </a:p>
          <a:p>
            <a:pPr marL="628650" marR="0" lvl="1"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Includes addition of equipment and site optimization</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Provides demonstration of processing equipment for larger sites</a:t>
            </a:r>
            <a:endParaRPr sz="1200">
              <a:solidFill>
                <a:schemeClr val="dk1"/>
              </a:solidFill>
              <a:latin typeface="Poppins Light"/>
              <a:ea typeface="Poppins Light"/>
              <a:cs typeface="Poppins Light"/>
              <a:sym typeface="Poppins Light"/>
            </a:endParaRPr>
          </a:p>
        </p:txBody>
      </p:sp>
      <p:sp>
        <p:nvSpPr>
          <p:cNvPr id="333" name="Google Shape;333;g1286659dbe5_0_227"/>
          <p:cNvSpPr txBox="1"/>
          <p:nvPr/>
        </p:nvSpPr>
        <p:spPr>
          <a:xfrm>
            <a:off x="962809" y="2533903"/>
            <a:ext cx="37443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Project Details</a:t>
            </a:r>
            <a:endParaRPr sz="1200" b="0" i="0" u="none" strike="noStrike" cap="none">
              <a:solidFill>
                <a:srgbClr val="262626"/>
              </a:solidFill>
              <a:latin typeface="Poppins SemiBold"/>
              <a:ea typeface="Poppins SemiBold"/>
              <a:cs typeface="Poppins SemiBold"/>
              <a:sym typeface="Poppins SemiBold"/>
            </a:endParaRPr>
          </a:p>
        </p:txBody>
      </p:sp>
      <p:pic>
        <p:nvPicPr>
          <p:cNvPr id="334" name="Google Shape;334;g1286659dbe5_0_227" descr="Chevron arrows with solid fill"/>
          <p:cNvPicPr preferRelativeResize="0"/>
          <p:nvPr/>
        </p:nvPicPr>
        <p:blipFill rotWithShape="1">
          <a:blip r:embed="rId5">
            <a:alphaModFix/>
          </a:blip>
          <a:srcRect/>
          <a:stretch/>
        </p:blipFill>
        <p:spPr>
          <a:xfrm>
            <a:off x="594148" y="2509118"/>
            <a:ext cx="326570" cy="326570"/>
          </a:xfrm>
          <a:prstGeom prst="rect">
            <a:avLst/>
          </a:prstGeom>
          <a:noFill/>
          <a:ln>
            <a:noFill/>
          </a:ln>
        </p:spPr>
      </p:pic>
      <p:pic>
        <p:nvPicPr>
          <p:cNvPr id="335" name="Google Shape;335;g1286659dbe5_0_227"/>
          <p:cNvPicPr preferRelativeResize="0">
            <a:picLocks noGrp="1"/>
          </p:cNvPicPr>
          <p:nvPr>
            <p:ph type="pic" idx="2"/>
          </p:nvPr>
        </p:nvPicPr>
        <p:blipFill rotWithShape="1">
          <a:blip r:embed="rId6">
            <a:alphaModFix/>
          </a:blip>
          <a:srcRect l="5689" r="5689"/>
          <a:stretch/>
        </p:blipFill>
        <p:spPr>
          <a:xfrm>
            <a:off x="6015075" y="1568475"/>
            <a:ext cx="4997424" cy="4160827"/>
          </a:xfrm>
          <a:prstGeom prst="rect">
            <a:avLst/>
          </a:prstGeom>
          <a:solidFill>
            <a:srgbClr val="F2F2F2"/>
          </a:solid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1286659dbe5_0_309"/>
          <p:cNvSpPr/>
          <p:nvPr/>
        </p:nvSpPr>
        <p:spPr>
          <a:xfrm>
            <a:off x="7687201" y="0"/>
            <a:ext cx="4504800" cy="2959800"/>
          </a:xfrm>
          <a:prstGeom prst="rect">
            <a:avLst/>
          </a:prstGeom>
          <a:gradFill>
            <a:gsLst>
              <a:gs pos="0">
                <a:srgbClr val="007C48"/>
              </a:gs>
              <a:gs pos="9740">
                <a:srgbClr val="007C48"/>
              </a:gs>
              <a:gs pos="22000">
                <a:srgbClr val="007C48"/>
              </a:gs>
              <a:gs pos="100000">
                <a:srgbClr val="50CB53"/>
              </a:gs>
            </a:gsLst>
            <a:lin ang="59999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1" name="Google Shape;341;g1286659dbe5_0_309"/>
          <p:cNvSpPr txBox="1"/>
          <p:nvPr/>
        </p:nvSpPr>
        <p:spPr>
          <a:xfrm>
            <a:off x="803075" y="1458030"/>
            <a:ext cx="5845800" cy="892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i="0" u="none" strike="noStrike" cap="none">
                <a:solidFill>
                  <a:srgbClr val="262626"/>
                </a:solidFill>
                <a:latin typeface="Poppins SemiBold"/>
                <a:ea typeface="Poppins SemiBold"/>
                <a:cs typeface="Poppins SemiBold"/>
                <a:sym typeface="Poppins SemiBold"/>
              </a:rPr>
              <a:t>Near-term Expansion: </a:t>
            </a:r>
            <a:endParaRPr sz="26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800"/>
              <a:buFont typeface="Arial"/>
              <a:buNone/>
            </a:pPr>
            <a:r>
              <a:rPr lang="en-US" sz="2600">
                <a:solidFill>
                  <a:srgbClr val="009A58"/>
                </a:solidFill>
                <a:latin typeface="Poppins SemiBold"/>
                <a:ea typeface="Poppins SemiBold"/>
                <a:cs typeface="Poppins SemiBold"/>
                <a:sym typeface="Poppins SemiBold"/>
              </a:rPr>
              <a:t>Northern</a:t>
            </a:r>
            <a:r>
              <a:rPr lang="en-US" sz="2600" i="0" u="none" strike="noStrike" cap="none">
                <a:solidFill>
                  <a:srgbClr val="009A58"/>
                </a:solidFill>
                <a:latin typeface="Poppins SemiBold"/>
                <a:ea typeface="Poppins SemiBold"/>
                <a:cs typeface="Poppins SemiBold"/>
                <a:sym typeface="Poppins SemiBold"/>
              </a:rPr>
              <a:t> Alberta</a:t>
            </a:r>
            <a:endParaRPr sz="2600" i="0" u="none" strike="noStrike" cap="none">
              <a:solidFill>
                <a:srgbClr val="009A58"/>
              </a:solidFill>
              <a:latin typeface="Poppins"/>
              <a:ea typeface="Poppins"/>
              <a:cs typeface="Poppins"/>
              <a:sym typeface="Poppins"/>
            </a:endParaRPr>
          </a:p>
        </p:txBody>
      </p:sp>
      <p:sp>
        <p:nvSpPr>
          <p:cNvPr id="342" name="Google Shape;342;g1286659dbe5_0_309"/>
          <p:cNvSpPr txBox="1"/>
          <p:nvPr/>
        </p:nvSpPr>
        <p:spPr>
          <a:xfrm>
            <a:off x="1240000" y="2928325"/>
            <a:ext cx="4504800" cy="16623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Initial sales of 15,000 mt to date</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Services the large Agriculture region in the Peace Country of N. Alberta  (&gt;10 million acres)</a:t>
            </a:r>
            <a:endParaRPr sz="1200">
              <a:solidFill>
                <a:schemeClr val="dk1"/>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Established brand in the region leading to strong product demand (greater than capacity)</a:t>
            </a:r>
            <a:endParaRPr sz="1200">
              <a:solidFill>
                <a:schemeClr val="dk1"/>
              </a:solidFill>
              <a:latin typeface="Poppins Light"/>
              <a:ea typeface="Poppins Light"/>
              <a:cs typeface="Poppins Light"/>
              <a:sym typeface="Poppins Light"/>
            </a:endParaRPr>
          </a:p>
          <a:p>
            <a:pPr marL="457200" marR="0" lvl="0" indent="0" algn="l" rtl="0">
              <a:lnSpc>
                <a:spcPct val="150000"/>
              </a:lnSpc>
              <a:spcBef>
                <a:spcPts val="0"/>
              </a:spcBef>
              <a:spcAft>
                <a:spcPts val="0"/>
              </a:spcAft>
              <a:buNone/>
            </a:pPr>
            <a:endParaRPr sz="1200">
              <a:solidFill>
                <a:schemeClr val="dk1"/>
              </a:solidFill>
              <a:latin typeface="Poppins Light"/>
              <a:ea typeface="Poppins Light"/>
              <a:cs typeface="Poppins Light"/>
              <a:sym typeface="Poppins Light"/>
            </a:endParaRPr>
          </a:p>
        </p:txBody>
      </p:sp>
      <p:sp>
        <p:nvSpPr>
          <p:cNvPr id="343" name="Google Shape;343;g1286659dbe5_0_309"/>
          <p:cNvSpPr txBox="1"/>
          <p:nvPr/>
        </p:nvSpPr>
        <p:spPr>
          <a:xfrm>
            <a:off x="8237850" y="650424"/>
            <a:ext cx="28503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Proven technology platform at commercial scale</a:t>
            </a:r>
            <a:endParaRPr sz="1200" b="0" i="0" u="none" strike="noStrike" cap="none">
              <a:solidFill>
                <a:srgbClr val="000000"/>
              </a:solidFill>
              <a:latin typeface="Arial"/>
              <a:ea typeface="Arial"/>
              <a:cs typeface="Arial"/>
              <a:sym typeface="Arial"/>
            </a:endParaRPr>
          </a:p>
        </p:txBody>
      </p:sp>
      <p:sp>
        <p:nvSpPr>
          <p:cNvPr id="344" name="Google Shape;344;g1286659dbe5_0_309"/>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rgbClr val="7F7F7F"/>
                </a:solidFill>
                <a:latin typeface="Poppins SemiBold"/>
                <a:ea typeface="Poppins SemiBold"/>
                <a:cs typeface="Poppins SemiBold"/>
                <a:sym typeface="Poppins SemiBold"/>
              </a:rPr>
              <a:t>17</a:t>
            </a:r>
            <a:endParaRPr sz="1000" b="0" i="0" u="none" strike="noStrike" cap="none">
              <a:solidFill>
                <a:srgbClr val="7F7F7F"/>
              </a:solidFill>
              <a:latin typeface="Poppins SemiBold"/>
              <a:ea typeface="Poppins SemiBold"/>
              <a:cs typeface="Poppins SemiBold"/>
              <a:sym typeface="Poppins SemiBold"/>
            </a:endParaRPr>
          </a:p>
        </p:txBody>
      </p:sp>
      <p:pic>
        <p:nvPicPr>
          <p:cNvPr id="345" name="Google Shape;345;g1286659dbe5_0_309"/>
          <p:cNvPicPr preferRelativeResize="0">
            <a:picLocks noGrp="1"/>
          </p:cNvPicPr>
          <p:nvPr>
            <p:ph type="pic" idx="2"/>
          </p:nvPr>
        </p:nvPicPr>
        <p:blipFill rotWithShape="1">
          <a:blip r:embed="rId3">
            <a:alphaModFix/>
          </a:blip>
          <a:srcRect l="9960" r="9968"/>
          <a:stretch/>
        </p:blipFill>
        <p:spPr>
          <a:xfrm>
            <a:off x="6011863" y="1585913"/>
            <a:ext cx="4997448" cy="4160838"/>
          </a:xfrm>
          <a:prstGeom prst="rect">
            <a:avLst/>
          </a:prstGeom>
          <a:solidFill>
            <a:srgbClr val="F2F2F2"/>
          </a:solidFill>
          <a:ln>
            <a:noFill/>
          </a:ln>
        </p:spPr>
      </p:pic>
      <p:sp>
        <p:nvSpPr>
          <p:cNvPr id="346" name="Google Shape;346;g1286659dbe5_0_309"/>
          <p:cNvSpPr txBox="1"/>
          <p:nvPr/>
        </p:nvSpPr>
        <p:spPr>
          <a:xfrm>
            <a:off x="1208251" y="2636608"/>
            <a:ext cx="37443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Current State: DeBolt Blending Site</a:t>
            </a:r>
            <a:endParaRPr sz="1200" b="0" i="0" u="none" strike="noStrike" cap="none">
              <a:solidFill>
                <a:srgbClr val="262626"/>
              </a:solidFill>
              <a:latin typeface="Poppins SemiBold"/>
              <a:ea typeface="Poppins SemiBold"/>
              <a:cs typeface="Poppins SemiBold"/>
              <a:sym typeface="Poppins SemiBold"/>
            </a:endParaRPr>
          </a:p>
        </p:txBody>
      </p:sp>
      <p:pic>
        <p:nvPicPr>
          <p:cNvPr id="347" name="Google Shape;347;g1286659dbe5_0_309" descr="Chevron arrows with solid fill"/>
          <p:cNvPicPr preferRelativeResize="0"/>
          <p:nvPr/>
        </p:nvPicPr>
        <p:blipFill rotWithShape="1">
          <a:blip r:embed="rId4">
            <a:alphaModFix/>
          </a:blip>
          <a:srcRect/>
          <a:stretch/>
        </p:blipFill>
        <p:spPr>
          <a:xfrm>
            <a:off x="821615" y="2636590"/>
            <a:ext cx="326570" cy="326570"/>
          </a:xfrm>
          <a:prstGeom prst="rect">
            <a:avLst/>
          </a:prstGeom>
          <a:noFill/>
          <a:ln>
            <a:noFill/>
          </a:ln>
        </p:spPr>
      </p:pic>
      <p:sp>
        <p:nvSpPr>
          <p:cNvPr id="348" name="Google Shape;348;g1286659dbe5_0_309"/>
          <p:cNvSpPr txBox="1"/>
          <p:nvPr/>
        </p:nvSpPr>
        <p:spPr>
          <a:xfrm>
            <a:off x="1240000" y="4881026"/>
            <a:ext cx="4504800" cy="11082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50,000 mt facility (online 2023)</a:t>
            </a:r>
            <a:endParaRPr sz="1200">
              <a:solidFill>
                <a:schemeClr val="dk1"/>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Modelled after the Beiseker facility </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Facility</a:t>
            </a:r>
            <a:r>
              <a:rPr lang="en-US" sz="1200" i="0" u="none" strike="noStrike" cap="none">
                <a:solidFill>
                  <a:schemeClr val="dk1"/>
                </a:solidFill>
                <a:latin typeface="Poppins Light"/>
                <a:ea typeface="Poppins Light"/>
                <a:cs typeface="Poppins Light"/>
                <a:sym typeface="Poppins Light"/>
              </a:rPr>
              <a:t> expansion fits within existing building envelope</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Development Permit approval from MD of Greenview</a:t>
            </a:r>
            <a:endParaRPr sz="1200" i="0" u="none" strike="noStrike" cap="none">
              <a:solidFill>
                <a:srgbClr val="000000"/>
              </a:solidFill>
              <a:latin typeface="Poppins Light"/>
              <a:ea typeface="Poppins Light"/>
              <a:cs typeface="Poppins Light"/>
              <a:sym typeface="Poppins Light"/>
            </a:endParaRPr>
          </a:p>
        </p:txBody>
      </p:sp>
      <p:sp>
        <p:nvSpPr>
          <p:cNvPr id="349" name="Google Shape;349;g1286659dbe5_0_309"/>
          <p:cNvSpPr txBox="1"/>
          <p:nvPr/>
        </p:nvSpPr>
        <p:spPr>
          <a:xfrm>
            <a:off x="1208251" y="4589327"/>
            <a:ext cx="4702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Future State: Establish N</a:t>
            </a:r>
            <a:r>
              <a:rPr lang="en-US" sz="1200">
                <a:solidFill>
                  <a:srgbClr val="262626"/>
                </a:solidFill>
                <a:latin typeface="Poppins SemiBold"/>
                <a:ea typeface="Poppins SemiBold"/>
                <a:cs typeface="Poppins SemiBold"/>
                <a:sym typeface="Poppins SemiBold"/>
              </a:rPr>
              <a:t>ew</a:t>
            </a:r>
            <a:r>
              <a:rPr lang="en-US" sz="1200" b="0" i="0" u="none" strike="noStrike" cap="none">
                <a:solidFill>
                  <a:srgbClr val="262626"/>
                </a:solidFill>
                <a:latin typeface="Poppins SemiBold"/>
                <a:ea typeface="Poppins SemiBold"/>
                <a:cs typeface="Poppins SemiBold"/>
                <a:sym typeface="Poppins SemiBold"/>
              </a:rPr>
              <a:t> Facility</a:t>
            </a:r>
            <a:endParaRPr sz="1200" b="0" i="0" u="none" strike="noStrike" cap="none">
              <a:solidFill>
                <a:srgbClr val="262626"/>
              </a:solidFill>
              <a:latin typeface="Poppins SemiBold"/>
              <a:ea typeface="Poppins SemiBold"/>
              <a:cs typeface="Poppins SemiBold"/>
              <a:sym typeface="Poppins SemiBold"/>
            </a:endParaRPr>
          </a:p>
        </p:txBody>
      </p:sp>
      <p:pic>
        <p:nvPicPr>
          <p:cNvPr id="350" name="Google Shape;350;g1286659dbe5_0_309" descr="Chevron arrows with solid fill"/>
          <p:cNvPicPr preferRelativeResize="0"/>
          <p:nvPr/>
        </p:nvPicPr>
        <p:blipFill rotWithShape="1">
          <a:blip r:embed="rId4">
            <a:alphaModFix/>
          </a:blip>
          <a:srcRect/>
          <a:stretch/>
        </p:blipFill>
        <p:spPr>
          <a:xfrm>
            <a:off x="821615" y="4589308"/>
            <a:ext cx="326570" cy="326570"/>
          </a:xfrm>
          <a:prstGeom prst="rect">
            <a:avLst/>
          </a:prstGeom>
          <a:noFill/>
          <a:ln>
            <a:noFill/>
          </a:ln>
        </p:spPr>
      </p:pic>
      <p:pic>
        <p:nvPicPr>
          <p:cNvPr id="351" name="Google Shape;351;g1286659dbe5_0_309"/>
          <p:cNvPicPr preferRelativeResize="0"/>
          <p:nvPr/>
        </p:nvPicPr>
        <p:blipFill rotWithShape="1">
          <a:blip r:embed="rId5">
            <a:alphaModFix/>
          </a:blip>
          <a:srcRect/>
          <a:stretch/>
        </p:blipFill>
        <p:spPr>
          <a:xfrm>
            <a:off x="436100" y="514939"/>
            <a:ext cx="1537158" cy="4616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22"/>
          <p:cNvSpPr/>
          <p:nvPr/>
        </p:nvSpPr>
        <p:spPr>
          <a:xfrm>
            <a:off x="7687201" y="0"/>
            <a:ext cx="4504799" cy="2959768"/>
          </a:xfrm>
          <a:prstGeom prst="rect">
            <a:avLst/>
          </a:prstGeom>
          <a:gradFill>
            <a:gsLst>
              <a:gs pos="0">
                <a:srgbClr val="007C48"/>
              </a:gs>
              <a:gs pos="9740">
                <a:srgbClr val="007C48"/>
              </a:gs>
              <a:gs pos="22000">
                <a:srgbClr val="007C48"/>
              </a:gs>
              <a:gs pos="100000">
                <a:srgbClr val="50CB53"/>
              </a:gs>
            </a:gsLst>
            <a:lin ang="60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7" name="Google Shape;357;p22"/>
          <p:cNvSpPr txBox="1"/>
          <p:nvPr/>
        </p:nvSpPr>
        <p:spPr>
          <a:xfrm>
            <a:off x="803075" y="1458030"/>
            <a:ext cx="5845800" cy="892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i="0" u="none" strike="noStrike" cap="none">
                <a:solidFill>
                  <a:srgbClr val="262626"/>
                </a:solidFill>
                <a:latin typeface="Poppins SemiBold"/>
                <a:ea typeface="Poppins SemiBold"/>
                <a:cs typeface="Poppins SemiBold"/>
                <a:sym typeface="Poppins SemiBold"/>
              </a:rPr>
              <a:t>Facility Growth: </a:t>
            </a:r>
            <a:endParaRPr sz="26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800"/>
              <a:buFont typeface="Arial"/>
              <a:buNone/>
            </a:pPr>
            <a:r>
              <a:rPr lang="en-US" sz="2600" i="0" u="none" strike="noStrike" cap="none">
                <a:solidFill>
                  <a:srgbClr val="009A58"/>
                </a:solidFill>
                <a:latin typeface="Poppins SemiBold"/>
                <a:ea typeface="Poppins SemiBold"/>
                <a:cs typeface="Poppins SemiBold"/>
                <a:sym typeface="Poppins SemiBold"/>
              </a:rPr>
              <a:t>Bethune, Sask</a:t>
            </a:r>
            <a:endParaRPr sz="2600" i="0" u="none" strike="noStrike" cap="none">
              <a:solidFill>
                <a:srgbClr val="009A58"/>
              </a:solidFill>
              <a:latin typeface="Poppins SemiBold"/>
              <a:ea typeface="Poppins SemiBold"/>
              <a:cs typeface="Poppins SemiBold"/>
              <a:sym typeface="Poppins SemiBold"/>
            </a:endParaRPr>
          </a:p>
        </p:txBody>
      </p:sp>
      <p:sp>
        <p:nvSpPr>
          <p:cNvPr id="358" name="Google Shape;358;p22"/>
          <p:cNvSpPr txBox="1"/>
          <p:nvPr/>
        </p:nvSpPr>
        <p:spPr>
          <a:xfrm>
            <a:off x="1107875" y="2850825"/>
            <a:ext cx="3903900" cy="30477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Up to 200,000 mt granulation facility </a:t>
            </a:r>
            <a:endParaRPr sz="1200" i="0" u="none" strike="noStrike" cap="none">
              <a:solidFill>
                <a:schemeClr val="dk1"/>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Services over 36 million acres (largest Ag region in the Country)</a:t>
            </a:r>
            <a:endParaRPr sz="1200">
              <a:solidFill>
                <a:schemeClr val="dk1"/>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Located on K+S Potash site</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Project </a:t>
            </a:r>
            <a:r>
              <a:rPr lang="en-US" sz="1200">
                <a:solidFill>
                  <a:schemeClr val="dk1"/>
                </a:solidFill>
                <a:latin typeface="Poppins Light"/>
                <a:ea typeface="Poppins Light"/>
                <a:cs typeface="Poppins Light"/>
                <a:sym typeface="Poppins Light"/>
              </a:rPr>
              <a:t>aids de</a:t>
            </a:r>
            <a:r>
              <a:rPr lang="en-US" sz="1200" i="0" u="none" strike="noStrike" cap="none">
                <a:solidFill>
                  <a:schemeClr val="dk1"/>
                </a:solidFill>
                <a:latin typeface="Poppins Light"/>
                <a:ea typeface="Poppins Light"/>
                <a:cs typeface="Poppins Light"/>
                <a:sym typeface="Poppins Light"/>
              </a:rPr>
              <a:t>bottlenecking at K+S facility</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Feedstock cost advantage: </a:t>
            </a:r>
            <a:endParaRPr sz="1200" i="0" u="none" strike="noStrike" cap="none">
              <a:solidFill>
                <a:srgbClr val="000000"/>
              </a:solidFill>
              <a:latin typeface="Poppins Light"/>
              <a:ea typeface="Poppins Light"/>
              <a:cs typeface="Poppins Light"/>
              <a:sym typeface="Poppins Light"/>
            </a:endParaRPr>
          </a:p>
          <a:p>
            <a:pPr marL="628650" marR="0" lvl="1" indent="-19050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Minimal logistics</a:t>
            </a:r>
            <a:endParaRPr sz="1200" i="0" u="none" strike="noStrike" cap="none">
              <a:solidFill>
                <a:srgbClr val="000000"/>
              </a:solidFill>
              <a:latin typeface="Poppins Light"/>
              <a:ea typeface="Poppins Light"/>
              <a:cs typeface="Poppins Light"/>
              <a:sym typeface="Poppins Light"/>
            </a:endParaRPr>
          </a:p>
          <a:p>
            <a:pPr marL="628650" marR="0" lvl="1" indent="-190500" algn="l" rtl="0">
              <a:lnSpc>
                <a:spcPct val="150000"/>
              </a:lnSpc>
              <a:spcBef>
                <a:spcPts val="0"/>
              </a:spcBef>
              <a:spcAft>
                <a:spcPts val="0"/>
              </a:spcAft>
              <a:buClr>
                <a:srgbClr val="50CB53"/>
              </a:buClr>
              <a:buSzPts val="1200"/>
              <a:buFont typeface="Poppins Light"/>
              <a:buChar char="❖"/>
            </a:pPr>
            <a:r>
              <a:rPr lang="en-US" sz="1200">
                <a:solidFill>
                  <a:schemeClr val="dk1"/>
                </a:solidFill>
                <a:latin typeface="Poppins Light"/>
                <a:ea typeface="Poppins Light"/>
                <a:cs typeface="Poppins Light"/>
                <a:sym typeface="Poppins Light"/>
              </a:rPr>
              <a:t>Competitive </a:t>
            </a:r>
            <a:r>
              <a:rPr lang="en-US" sz="1200" i="0" u="none" strike="noStrike" cap="none">
                <a:solidFill>
                  <a:schemeClr val="dk1"/>
                </a:solidFill>
                <a:latin typeface="Poppins Light"/>
                <a:ea typeface="Poppins Light"/>
                <a:cs typeface="Poppins Light"/>
                <a:sym typeface="Poppins Light"/>
              </a:rPr>
              <a:t>feedstock cost</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Project Development Underway:</a:t>
            </a:r>
            <a:endParaRPr sz="1200" i="0" u="none" strike="noStrike" cap="none">
              <a:solidFill>
                <a:srgbClr val="000000"/>
              </a:solidFill>
              <a:latin typeface="Poppins Light"/>
              <a:ea typeface="Poppins Light"/>
              <a:cs typeface="Poppins Light"/>
              <a:sym typeface="Poppins Light"/>
            </a:endParaRPr>
          </a:p>
          <a:p>
            <a:pPr marL="628650" marR="0" lvl="1" indent="-19050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Regulatory &amp; Eng</a:t>
            </a:r>
            <a:r>
              <a:rPr lang="en-US" sz="1200">
                <a:solidFill>
                  <a:schemeClr val="dk1"/>
                </a:solidFill>
                <a:latin typeface="Poppins Light"/>
                <a:ea typeface="Poppins Light"/>
                <a:cs typeface="Poppins Light"/>
                <a:sym typeface="Poppins Light"/>
              </a:rPr>
              <a:t>ineering</a:t>
            </a:r>
            <a:endParaRPr sz="1200" i="0" u="none" strike="noStrike" cap="none">
              <a:solidFill>
                <a:srgbClr val="000000"/>
              </a:solidFill>
              <a:latin typeface="Poppins Light"/>
              <a:ea typeface="Poppins Light"/>
              <a:cs typeface="Poppins Light"/>
              <a:sym typeface="Poppins Light"/>
            </a:endParaRPr>
          </a:p>
          <a:p>
            <a:pPr marL="628650" marR="0" lvl="1" indent="-19050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Engineeri</a:t>
            </a:r>
            <a:endParaRPr sz="1200" i="0" u="none" strike="noStrike" cap="none">
              <a:solidFill>
                <a:srgbClr val="000000"/>
              </a:solidFill>
              <a:latin typeface="Poppins Light"/>
              <a:ea typeface="Poppins Light"/>
              <a:cs typeface="Poppins Light"/>
              <a:sym typeface="Poppins Light"/>
            </a:endParaRPr>
          </a:p>
        </p:txBody>
      </p:sp>
      <p:sp>
        <p:nvSpPr>
          <p:cNvPr id="359" name="Google Shape;359;p22"/>
          <p:cNvSpPr txBox="1"/>
          <p:nvPr/>
        </p:nvSpPr>
        <p:spPr>
          <a:xfrm>
            <a:off x="7763050" y="650425"/>
            <a:ext cx="33252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Compelling project co-located with </a:t>
            </a:r>
            <a:endParaRPr sz="1200" b="0" i="0" u="none" strike="noStrike" cap="none">
              <a:solidFill>
                <a:srgbClr val="000000"/>
              </a:solidFill>
              <a:latin typeface="Arial"/>
              <a:ea typeface="Arial"/>
              <a:cs typeface="Arial"/>
              <a:sym typeface="Arial"/>
            </a:endParaRPr>
          </a:p>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key supplier partner </a:t>
            </a:r>
            <a:endParaRPr sz="1200" b="0" i="0" u="none" strike="noStrike" cap="none">
              <a:solidFill>
                <a:srgbClr val="000000"/>
              </a:solidFill>
              <a:latin typeface="Arial"/>
              <a:ea typeface="Arial"/>
              <a:cs typeface="Arial"/>
              <a:sym typeface="Arial"/>
            </a:endParaRPr>
          </a:p>
        </p:txBody>
      </p:sp>
      <p:sp>
        <p:nvSpPr>
          <p:cNvPr id="360" name="Google Shape;360;p22"/>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rgbClr val="7F7F7F"/>
                </a:solidFill>
                <a:latin typeface="Poppins SemiBold"/>
                <a:ea typeface="Poppins SemiBold"/>
                <a:cs typeface="Poppins SemiBold"/>
                <a:sym typeface="Poppins SemiBold"/>
              </a:rPr>
              <a:t>18</a:t>
            </a:r>
            <a:endParaRPr sz="1000" b="0" i="0" u="none" strike="noStrike" cap="none">
              <a:solidFill>
                <a:srgbClr val="7F7F7F"/>
              </a:solidFill>
              <a:latin typeface="Poppins SemiBold"/>
              <a:ea typeface="Poppins SemiBold"/>
              <a:cs typeface="Poppins SemiBold"/>
              <a:sym typeface="Poppins SemiBold"/>
            </a:endParaRPr>
          </a:p>
        </p:txBody>
      </p:sp>
      <p:sp>
        <p:nvSpPr>
          <p:cNvPr id="361" name="Google Shape;361;p22"/>
          <p:cNvSpPr txBox="1"/>
          <p:nvPr/>
        </p:nvSpPr>
        <p:spPr>
          <a:xfrm>
            <a:off x="1267609" y="2533903"/>
            <a:ext cx="37443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262626"/>
                </a:solidFill>
                <a:latin typeface="Poppins SemiBold"/>
                <a:ea typeface="Poppins SemiBold"/>
                <a:cs typeface="Poppins SemiBold"/>
                <a:sym typeface="Poppins SemiBold"/>
              </a:rPr>
              <a:t>Project Details</a:t>
            </a:r>
            <a:endParaRPr sz="1200" b="0" i="0" u="none" strike="noStrike" cap="none">
              <a:solidFill>
                <a:srgbClr val="262626"/>
              </a:solidFill>
              <a:latin typeface="Poppins SemiBold"/>
              <a:ea typeface="Poppins SemiBold"/>
              <a:cs typeface="Poppins SemiBold"/>
              <a:sym typeface="Poppins SemiBold"/>
            </a:endParaRPr>
          </a:p>
        </p:txBody>
      </p:sp>
      <p:pic>
        <p:nvPicPr>
          <p:cNvPr id="362" name="Google Shape;362;p22" descr="Chevron arrows with solid fill"/>
          <p:cNvPicPr preferRelativeResize="0"/>
          <p:nvPr/>
        </p:nvPicPr>
        <p:blipFill rotWithShape="1">
          <a:blip r:embed="rId3">
            <a:alphaModFix/>
          </a:blip>
          <a:srcRect/>
          <a:stretch/>
        </p:blipFill>
        <p:spPr>
          <a:xfrm>
            <a:off x="898948" y="2509118"/>
            <a:ext cx="326570" cy="326570"/>
          </a:xfrm>
          <a:prstGeom prst="rect">
            <a:avLst/>
          </a:prstGeom>
          <a:noFill/>
          <a:ln>
            <a:noFill/>
          </a:ln>
        </p:spPr>
      </p:pic>
      <p:pic>
        <p:nvPicPr>
          <p:cNvPr id="363" name="Google Shape;363;p22"/>
          <p:cNvPicPr preferRelativeResize="0"/>
          <p:nvPr/>
        </p:nvPicPr>
        <p:blipFill rotWithShape="1">
          <a:blip r:embed="rId4">
            <a:alphaModFix/>
          </a:blip>
          <a:srcRect/>
          <a:stretch/>
        </p:blipFill>
        <p:spPr>
          <a:xfrm>
            <a:off x="4898622" y="1669863"/>
            <a:ext cx="2188656" cy="1623961"/>
          </a:xfrm>
          <a:prstGeom prst="rect">
            <a:avLst/>
          </a:prstGeom>
          <a:noFill/>
          <a:ln>
            <a:noFill/>
          </a:ln>
        </p:spPr>
      </p:pic>
      <p:sp>
        <p:nvSpPr>
          <p:cNvPr id="364" name="Google Shape;364;p22"/>
          <p:cNvSpPr/>
          <p:nvPr/>
        </p:nvSpPr>
        <p:spPr>
          <a:xfrm>
            <a:off x="-26650" y="5621325"/>
            <a:ext cx="6784500" cy="1236600"/>
          </a:xfrm>
          <a:prstGeom prst="rect">
            <a:avLst/>
          </a:prstGeom>
          <a:gradFill>
            <a:gsLst>
              <a:gs pos="0">
                <a:srgbClr val="007C48"/>
              </a:gs>
              <a:gs pos="9740">
                <a:srgbClr val="007C48"/>
              </a:gs>
              <a:gs pos="22000">
                <a:srgbClr val="007C48"/>
              </a:gs>
              <a:gs pos="100000">
                <a:srgbClr val="50CB53"/>
              </a:gs>
            </a:gsLst>
            <a:lin ang="60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65" name="Google Shape;365;p22"/>
          <p:cNvPicPr preferRelativeResize="0"/>
          <p:nvPr/>
        </p:nvPicPr>
        <p:blipFill rotWithShape="1">
          <a:blip r:embed="rId5">
            <a:alphaModFix/>
          </a:blip>
          <a:srcRect/>
          <a:stretch/>
        </p:blipFill>
        <p:spPr>
          <a:xfrm>
            <a:off x="436100" y="514939"/>
            <a:ext cx="1537158" cy="461675"/>
          </a:xfrm>
          <a:prstGeom prst="rect">
            <a:avLst/>
          </a:prstGeom>
          <a:noFill/>
          <a:ln>
            <a:noFill/>
          </a:ln>
        </p:spPr>
      </p:pic>
      <p:pic>
        <p:nvPicPr>
          <p:cNvPr id="366" name="Google Shape;366;p22"/>
          <p:cNvPicPr preferRelativeResize="0"/>
          <p:nvPr/>
        </p:nvPicPr>
        <p:blipFill rotWithShape="1">
          <a:blip r:embed="rId6">
            <a:alphaModFix/>
          </a:blip>
          <a:srcRect l="16672" r="16665"/>
          <a:stretch/>
        </p:blipFill>
        <p:spPr>
          <a:xfrm>
            <a:off x="7269974" y="1890713"/>
            <a:ext cx="4148138" cy="3914774"/>
          </a:xfrm>
          <a:prstGeom prst="rect">
            <a:avLst/>
          </a:prstGeom>
          <a:solidFill>
            <a:srgbClr val="F2F2F2"/>
          </a:solidFill>
          <a:ln>
            <a:noFill/>
          </a:ln>
        </p:spPr>
      </p:pic>
      <p:sp>
        <p:nvSpPr>
          <p:cNvPr id="367" name="Google Shape;367;p22"/>
          <p:cNvSpPr txBox="1"/>
          <p:nvPr/>
        </p:nvSpPr>
        <p:spPr>
          <a:xfrm>
            <a:off x="10511599" y="2561450"/>
            <a:ext cx="981600" cy="640800"/>
          </a:xfrm>
          <a:prstGeom prst="rect">
            <a:avLst/>
          </a:prstGeom>
          <a:noFill/>
          <a:ln>
            <a:noFill/>
          </a:ln>
        </p:spPr>
        <p:txBody>
          <a:bodyPr spcFirstLastPara="1" wrap="square" lIns="91425" tIns="91425" rIns="91425" bIns="91425" anchor="t" anchorCtr="0">
            <a:spAutoFit/>
          </a:bodyPr>
          <a:lstStyle/>
          <a:p>
            <a:pPr marL="12700" marR="12700" lvl="0" indent="0" algn="l" rtl="0">
              <a:lnSpc>
                <a:spcPct val="111666"/>
              </a:lnSpc>
              <a:spcBef>
                <a:spcPts val="400"/>
              </a:spcBef>
              <a:spcAft>
                <a:spcPts val="0"/>
              </a:spcAft>
              <a:buNone/>
            </a:pPr>
            <a:r>
              <a:rPr lang="en-US">
                <a:solidFill>
                  <a:schemeClr val="lt1"/>
                </a:solidFill>
                <a:latin typeface="Avenir"/>
                <a:ea typeface="Avenir"/>
                <a:cs typeface="Avenir"/>
                <a:sym typeface="Avenir"/>
              </a:rPr>
              <a:t>Project  Location</a:t>
            </a:r>
            <a:endParaRPr>
              <a:solidFill>
                <a:schemeClr val="lt1"/>
              </a:solidFill>
              <a:latin typeface="Avenir"/>
              <a:ea typeface="Avenir"/>
              <a:cs typeface="Avenir"/>
              <a:sym typeface="Avenir"/>
            </a:endParaRPr>
          </a:p>
        </p:txBody>
      </p:sp>
      <p:pic>
        <p:nvPicPr>
          <p:cNvPr id="368" name="Google Shape;368;p22"/>
          <p:cNvPicPr preferRelativeResize="0"/>
          <p:nvPr/>
        </p:nvPicPr>
        <p:blipFill rotWithShape="1">
          <a:blip r:embed="rId7">
            <a:alphaModFix/>
          </a:blip>
          <a:srcRect/>
          <a:stretch/>
        </p:blipFill>
        <p:spPr>
          <a:xfrm>
            <a:off x="4898623" y="3499757"/>
            <a:ext cx="3029028" cy="249442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graphicFrame>
        <p:nvGraphicFramePr>
          <p:cNvPr id="18" name="Chart 17">
            <a:extLst>
              <a:ext uri="{FF2B5EF4-FFF2-40B4-BE49-F238E27FC236}">
                <a16:creationId xmlns:a16="http://schemas.microsoft.com/office/drawing/2014/main" id="{00000000-0008-0000-0100-000005000000}"/>
              </a:ext>
            </a:extLst>
          </p:cNvPr>
          <p:cNvGraphicFramePr>
            <a:graphicFrameLocks/>
          </p:cNvGraphicFramePr>
          <p:nvPr>
            <p:extLst>
              <p:ext uri="{D42A27DB-BD31-4B8C-83A1-F6EECF244321}">
                <p14:modId xmlns:p14="http://schemas.microsoft.com/office/powerpoint/2010/main" val="3449638780"/>
              </p:ext>
            </p:extLst>
          </p:nvPr>
        </p:nvGraphicFramePr>
        <p:xfrm>
          <a:off x="4869180" y="3840480"/>
          <a:ext cx="5886450" cy="2663189"/>
        </p:xfrm>
        <a:graphic>
          <a:graphicData uri="http://schemas.openxmlformats.org/drawingml/2006/chart">
            <c:chart xmlns:c="http://schemas.openxmlformats.org/drawingml/2006/chart" xmlns:r="http://schemas.openxmlformats.org/officeDocument/2006/relationships" r:id="rId3"/>
          </a:graphicData>
        </a:graphic>
      </p:graphicFrame>
      <p:sp>
        <p:nvSpPr>
          <p:cNvPr id="373" name="Google Shape;373;g1286659dbe5_0_83"/>
          <p:cNvSpPr/>
          <p:nvPr/>
        </p:nvSpPr>
        <p:spPr>
          <a:xfrm>
            <a:off x="0" y="5061856"/>
            <a:ext cx="3726300" cy="1795500"/>
          </a:xfrm>
          <a:prstGeom prst="rect">
            <a:avLst/>
          </a:prstGeom>
          <a:gradFill>
            <a:gsLst>
              <a:gs pos="0">
                <a:srgbClr val="007C48"/>
              </a:gs>
              <a:gs pos="9740">
                <a:srgbClr val="007C48"/>
              </a:gs>
              <a:gs pos="22000">
                <a:srgbClr val="007C48"/>
              </a:gs>
              <a:gs pos="100000">
                <a:srgbClr val="50CB53"/>
              </a:gs>
            </a:gsLst>
            <a:lin ang="59999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4" name="Google Shape;374;g1286659dbe5_0_83"/>
          <p:cNvSpPr/>
          <p:nvPr/>
        </p:nvSpPr>
        <p:spPr>
          <a:xfrm>
            <a:off x="4622800" y="0"/>
            <a:ext cx="7569300" cy="1438800"/>
          </a:xfrm>
          <a:prstGeom prst="rect">
            <a:avLst/>
          </a:prstGeom>
          <a:gradFill>
            <a:gsLst>
              <a:gs pos="0">
                <a:srgbClr val="007C48"/>
              </a:gs>
              <a:gs pos="9740">
                <a:srgbClr val="007C48"/>
              </a:gs>
              <a:gs pos="22000">
                <a:srgbClr val="007C48"/>
              </a:gs>
              <a:gs pos="100000">
                <a:srgbClr val="50CB53"/>
              </a:gs>
            </a:gsLst>
            <a:lin ang="59999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5" name="Google Shape;375;g1286659dbe5_0_83"/>
          <p:cNvSpPr txBox="1"/>
          <p:nvPr/>
        </p:nvSpPr>
        <p:spPr>
          <a:xfrm>
            <a:off x="775824" y="1438898"/>
            <a:ext cx="35382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rgbClr val="009A58"/>
                </a:solidFill>
                <a:latin typeface="Poppins SemiBold"/>
                <a:ea typeface="Poppins SemiBold"/>
                <a:cs typeface="Poppins SemiBold"/>
                <a:sym typeface="Poppins SemiBold"/>
              </a:rPr>
              <a:t>Growth</a:t>
            </a:r>
            <a:r>
              <a:rPr lang="en-US" sz="2600" b="0" i="0" u="none" strike="noStrike" cap="none">
                <a:solidFill>
                  <a:srgbClr val="262626"/>
                </a:solidFill>
                <a:latin typeface="Poppins SemiBold"/>
                <a:ea typeface="Poppins SemiBold"/>
                <a:cs typeface="Poppins SemiBold"/>
                <a:sym typeface="Poppins SemiBold"/>
              </a:rPr>
              <a:t> Summary</a:t>
            </a:r>
            <a:endParaRPr sz="2600" b="0" i="0" u="none" strike="noStrike" cap="none">
              <a:solidFill>
                <a:srgbClr val="50CB53"/>
              </a:solidFill>
              <a:latin typeface="Poppins SemiBold"/>
              <a:ea typeface="Poppins SemiBold"/>
              <a:cs typeface="Poppins SemiBold"/>
              <a:sym typeface="Poppins SemiBold"/>
            </a:endParaRPr>
          </a:p>
        </p:txBody>
      </p:sp>
      <p:sp>
        <p:nvSpPr>
          <p:cNvPr id="376" name="Google Shape;376;g1286659dbe5_0_83"/>
          <p:cNvSpPr txBox="1"/>
          <p:nvPr/>
        </p:nvSpPr>
        <p:spPr>
          <a:xfrm>
            <a:off x="775824" y="1900563"/>
            <a:ext cx="3478200" cy="5541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200" i="0" u="none" strike="noStrike" cap="none">
                <a:solidFill>
                  <a:schemeClr val="dk1"/>
                </a:solidFill>
                <a:latin typeface="Poppins Light"/>
                <a:ea typeface="Poppins Light"/>
                <a:cs typeface="Poppins Light"/>
                <a:sym typeface="Poppins Light"/>
              </a:rPr>
              <a:t>Growth comes from expanding production volume in strategic regional locations.</a:t>
            </a:r>
            <a:endParaRPr sz="1200" i="0" u="none" strike="noStrike" cap="none">
              <a:solidFill>
                <a:schemeClr val="dk1"/>
              </a:solidFill>
              <a:latin typeface="Poppins Light"/>
              <a:ea typeface="Poppins Light"/>
              <a:cs typeface="Poppins Light"/>
              <a:sym typeface="Poppins Light"/>
            </a:endParaRPr>
          </a:p>
        </p:txBody>
      </p:sp>
      <p:sp>
        <p:nvSpPr>
          <p:cNvPr id="377" name="Google Shape;377;g1286659dbe5_0_83"/>
          <p:cNvSpPr txBox="1"/>
          <p:nvPr/>
        </p:nvSpPr>
        <p:spPr>
          <a:xfrm>
            <a:off x="7304151" y="622650"/>
            <a:ext cx="3783900" cy="5541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Focus on dominance within geographies and expand from strength</a:t>
            </a:r>
            <a:endParaRPr sz="1200" b="0" i="0" u="none" strike="noStrike" cap="none">
              <a:solidFill>
                <a:srgbClr val="000000"/>
              </a:solidFill>
              <a:latin typeface="Arial"/>
              <a:ea typeface="Arial"/>
              <a:cs typeface="Arial"/>
              <a:sym typeface="Arial"/>
            </a:endParaRPr>
          </a:p>
        </p:txBody>
      </p:sp>
      <p:sp>
        <p:nvSpPr>
          <p:cNvPr id="378" name="Google Shape;378;g1286659dbe5_0_83"/>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rgbClr val="7F7F7F"/>
                </a:solidFill>
                <a:latin typeface="Poppins SemiBold"/>
                <a:ea typeface="Poppins SemiBold"/>
                <a:cs typeface="Poppins SemiBold"/>
                <a:sym typeface="Poppins SemiBold"/>
              </a:rPr>
              <a:t>19</a:t>
            </a:r>
            <a:endParaRPr sz="1000" b="0" i="0" u="none" strike="noStrike" cap="none">
              <a:solidFill>
                <a:srgbClr val="7F7F7F"/>
              </a:solidFill>
              <a:latin typeface="Poppins SemiBold"/>
              <a:ea typeface="Poppins SemiBold"/>
              <a:cs typeface="Poppins SemiBold"/>
              <a:sym typeface="Poppins SemiBold"/>
            </a:endParaRPr>
          </a:p>
        </p:txBody>
      </p:sp>
      <p:graphicFrame>
        <p:nvGraphicFramePr>
          <p:cNvPr id="379" name="Google Shape;379;g1286659dbe5_0_83"/>
          <p:cNvGraphicFramePr/>
          <p:nvPr>
            <p:extLst>
              <p:ext uri="{D42A27DB-BD31-4B8C-83A1-F6EECF244321}">
                <p14:modId xmlns:p14="http://schemas.microsoft.com/office/powerpoint/2010/main" val="3145294036"/>
              </p:ext>
            </p:extLst>
          </p:nvPr>
        </p:nvGraphicFramePr>
        <p:xfrm>
          <a:off x="4610200" y="1567965"/>
          <a:ext cx="7581801" cy="741700"/>
        </p:xfrm>
        <a:graphic>
          <a:graphicData uri="http://schemas.openxmlformats.org/drawingml/2006/table">
            <a:tbl>
              <a:tblPr firstRow="1" bandRow="1">
                <a:noFill/>
                <a:tableStyleId>{E74BCCF8-A960-4603-9DEA-1C5C2EBD59E1}</a:tableStyleId>
              </a:tblPr>
              <a:tblGrid>
                <a:gridCol w="1790600">
                  <a:extLst>
                    <a:ext uri="{9D8B030D-6E8A-4147-A177-3AD203B41FA5}">
                      <a16:colId xmlns:a16="http://schemas.microsoft.com/office/drawing/2014/main" val="20000"/>
                    </a:ext>
                  </a:extLst>
                </a:gridCol>
                <a:gridCol w="1099751">
                  <a:extLst>
                    <a:ext uri="{9D8B030D-6E8A-4147-A177-3AD203B41FA5}">
                      <a16:colId xmlns:a16="http://schemas.microsoft.com/office/drawing/2014/main" val="20001"/>
                    </a:ext>
                  </a:extLst>
                </a:gridCol>
                <a:gridCol w="1124465">
                  <a:extLst>
                    <a:ext uri="{9D8B030D-6E8A-4147-A177-3AD203B41FA5}">
                      <a16:colId xmlns:a16="http://schemas.microsoft.com/office/drawing/2014/main" val="20002"/>
                    </a:ext>
                  </a:extLst>
                </a:gridCol>
                <a:gridCol w="1099752">
                  <a:extLst>
                    <a:ext uri="{9D8B030D-6E8A-4147-A177-3AD203B41FA5}">
                      <a16:colId xmlns:a16="http://schemas.microsoft.com/office/drawing/2014/main" val="20003"/>
                    </a:ext>
                  </a:extLst>
                </a:gridCol>
                <a:gridCol w="1210962">
                  <a:extLst>
                    <a:ext uri="{9D8B030D-6E8A-4147-A177-3AD203B41FA5}">
                      <a16:colId xmlns:a16="http://schemas.microsoft.com/office/drawing/2014/main" val="20004"/>
                    </a:ext>
                  </a:extLst>
                </a:gridCol>
                <a:gridCol w="1256271">
                  <a:extLst>
                    <a:ext uri="{9D8B030D-6E8A-4147-A177-3AD203B41FA5}">
                      <a16:colId xmlns:a16="http://schemas.microsoft.com/office/drawing/2014/main" val="1735312938"/>
                    </a:ext>
                  </a:extLst>
                </a:gridCol>
              </a:tblGrid>
              <a:tr h="370850">
                <a:tc>
                  <a:txBody>
                    <a:bodyPr/>
                    <a:lstStyle/>
                    <a:p>
                      <a:pPr marL="0" marR="0" lvl="0" indent="0" algn="ctr" rtl="0">
                        <a:lnSpc>
                          <a:spcPct val="100000"/>
                        </a:lnSpc>
                        <a:spcBef>
                          <a:spcPts val="0"/>
                        </a:spcBef>
                        <a:spcAft>
                          <a:spcPts val="0"/>
                        </a:spcAft>
                        <a:buClr>
                          <a:srgbClr val="000000"/>
                        </a:buClr>
                        <a:buSzPts val="1200"/>
                        <a:buFont typeface="Arial"/>
                        <a:buNone/>
                      </a:pPr>
                      <a:r>
                        <a:rPr lang="en-US" sz="1200" u="none" strike="noStrike" cap="none">
                          <a:latin typeface="Poppins Medium"/>
                          <a:ea typeface="Poppins Medium"/>
                          <a:cs typeface="Poppins Medium"/>
                          <a:sym typeface="Poppins Medium"/>
                        </a:rPr>
                        <a:t>Year</a:t>
                      </a:r>
                      <a:endParaRPr sz="1400" u="none" strike="noStrike" cap="none"/>
                    </a:p>
                  </a:txBody>
                  <a:tcPr marL="91450" marR="91450" marT="45725" marB="45725" anchor="ctr">
                    <a:solidFill>
                      <a:srgbClr val="009A58"/>
                    </a:solidFill>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200">
                          <a:latin typeface="Poppins Medium"/>
                          <a:ea typeface="Poppins Medium"/>
                          <a:cs typeface="Poppins Medium"/>
                          <a:sym typeface="Poppins Medium"/>
                        </a:rPr>
                        <a:t>2021</a:t>
                      </a:r>
                      <a:endParaRPr sz="1400" u="none" strike="noStrike" cap="none"/>
                    </a:p>
                  </a:txBody>
                  <a:tcPr marL="91450" marR="91450" marT="45725" marB="45725" anchor="ctr">
                    <a:solidFill>
                      <a:srgbClr val="009A58"/>
                    </a:solidFill>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200" u="none" strike="noStrike" cap="none">
                          <a:latin typeface="Poppins Medium"/>
                          <a:ea typeface="Poppins Medium"/>
                          <a:cs typeface="Poppins Medium"/>
                          <a:sym typeface="Poppins Medium"/>
                        </a:rPr>
                        <a:t>202</a:t>
                      </a:r>
                      <a:r>
                        <a:rPr lang="en-US" sz="1200">
                          <a:latin typeface="Poppins Medium"/>
                          <a:ea typeface="Poppins Medium"/>
                          <a:cs typeface="Poppins Medium"/>
                          <a:sym typeface="Poppins Medium"/>
                        </a:rPr>
                        <a:t>2</a:t>
                      </a:r>
                      <a:endParaRPr sz="1400" u="none" strike="noStrike" cap="none"/>
                    </a:p>
                  </a:txBody>
                  <a:tcPr marL="91450" marR="91450" marT="45725" marB="45725" anchor="ctr">
                    <a:solidFill>
                      <a:srgbClr val="009A58"/>
                    </a:solidFill>
                  </a:tcPr>
                </a:tc>
                <a:tc>
                  <a:txBody>
                    <a:bodyPr/>
                    <a:lstStyle/>
                    <a:p>
                      <a:pPr marL="0" marR="0" lvl="0" indent="0" algn="ctr" rtl="0">
                        <a:lnSpc>
                          <a:spcPct val="100000"/>
                        </a:lnSpc>
                        <a:spcBef>
                          <a:spcPts val="0"/>
                        </a:spcBef>
                        <a:spcAft>
                          <a:spcPts val="0"/>
                        </a:spcAft>
                        <a:buClr>
                          <a:srgbClr val="000000"/>
                        </a:buClr>
                        <a:buSzPts val="1200"/>
                        <a:buFont typeface="Arial"/>
                        <a:buNone/>
                      </a:pPr>
                      <a:r>
                        <a:rPr lang="en-US" sz="1200" u="none" strike="noStrike" cap="none">
                          <a:latin typeface="Poppins Medium"/>
                          <a:ea typeface="Poppins Medium"/>
                          <a:cs typeface="Poppins Medium"/>
                          <a:sym typeface="Poppins Medium"/>
                        </a:rPr>
                        <a:t>202</a:t>
                      </a:r>
                      <a:r>
                        <a:rPr lang="en-US" sz="1200">
                          <a:latin typeface="Poppins Medium"/>
                          <a:ea typeface="Poppins Medium"/>
                          <a:cs typeface="Poppins Medium"/>
                          <a:sym typeface="Poppins Medium"/>
                        </a:rPr>
                        <a:t>3</a:t>
                      </a:r>
                      <a:endParaRPr sz="1400" u="none" strike="noStrike" cap="none"/>
                    </a:p>
                  </a:txBody>
                  <a:tcPr marL="91450" marR="91450" marT="45725" marB="45725" anchor="ctr">
                    <a:solidFill>
                      <a:srgbClr val="009A58"/>
                    </a:solidFill>
                  </a:tcPr>
                </a:tc>
                <a:tc>
                  <a:txBody>
                    <a:bodyPr/>
                    <a:lstStyle/>
                    <a:p>
                      <a:pPr marL="0" marR="0" lvl="0" indent="0" algn="ctr" rtl="0">
                        <a:lnSpc>
                          <a:spcPct val="100000"/>
                        </a:lnSpc>
                        <a:spcBef>
                          <a:spcPts val="0"/>
                        </a:spcBef>
                        <a:spcAft>
                          <a:spcPts val="0"/>
                        </a:spcAft>
                        <a:buNone/>
                      </a:pPr>
                      <a:r>
                        <a:rPr lang="en-US" sz="1200">
                          <a:latin typeface="Poppins Medium"/>
                          <a:ea typeface="Poppins Medium"/>
                          <a:cs typeface="Poppins Medium"/>
                          <a:sym typeface="Poppins Medium"/>
                        </a:rPr>
                        <a:t>2024</a:t>
                      </a:r>
                      <a:endParaRPr sz="1200" u="none" strike="noStrike" cap="none">
                        <a:latin typeface="Poppins Medium"/>
                        <a:ea typeface="Poppins Medium"/>
                        <a:cs typeface="Poppins Medium"/>
                        <a:sym typeface="Poppins Medium"/>
                      </a:endParaRPr>
                    </a:p>
                  </a:txBody>
                  <a:tcPr marL="91450" marR="91450" marT="45725" marB="45725" anchor="ctr">
                    <a:solidFill>
                      <a:srgbClr val="009A58"/>
                    </a:solidFill>
                  </a:tcPr>
                </a:tc>
                <a:tc>
                  <a:txBody>
                    <a:bodyPr/>
                    <a:lstStyle/>
                    <a:p>
                      <a:pPr marL="0" marR="0" lvl="0" indent="0" algn="ctr" rtl="0">
                        <a:lnSpc>
                          <a:spcPct val="100000"/>
                        </a:lnSpc>
                        <a:spcBef>
                          <a:spcPts val="0"/>
                        </a:spcBef>
                        <a:spcAft>
                          <a:spcPts val="0"/>
                        </a:spcAft>
                        <a:buNone/>
                      </a:pPr>
                      <a:r>
                        <a:rPr lang="en-CA" sz="1200" u="none" strike="noStrike" cap="none">
                          <a:latin typeface="Poppins Medium"/>
                          <a:ea typeface="Poppins Medium"/>
                          <a:cs typeface="Poppins Medium"/>
                          <a:sym typeface="Poppins Medium"/>
                        </a:rPr>
                        <a:t>2025</a:t>
                      </a:r>
                      <a:endParaRPr sz="1200" u="none" strike="noStrike" cap="none">
                        <a:latin typeface="Poppins Medium"/>
                        <a:ea typeface="Poppins Medium"/>
                        <a:cs typeface="Poppins Medium"/>
                        <a:sym typeface="Poppins Medium"/>
                      </a:endParaRPr>
                    </a:p>
                  </a:txBody>
                  <a:tcPr marL="91450" marR="91450" marT="45725" marB="45725" anchor="ctr">
                    <a:solidFill>
                      <a:srgbClr val="009A58"/>
                    </a:solidFill>
                  </a:tcPr>
                </a:tc>
                <a:extLst>
                  <a:ext uri="{0D108BD9-81ED-4DB2-BD59-A6C34878D82A}">
                    <a16:rowId xmlns:a16="http://schemas.microsoft.com/office/drawing/2014/main" val="10000"/>
                  </a:ext>
                </a:extLst>
              </a:tr>
              <a:tr h="370850">
                <a:tc>
                  <a:txBody>
                    <a:bodyPr/>
                    <a:lstStyle/>
                    <a:p>
                      <a:pPr marL="0" marR="0" lvl="0" indent="0" algn="ctr" rtl="0">
                        <a:lnSpc>
                          <a:spcPct val="100000"/>
                        </a:lnSpc>
                        <a:spcBef>
                          <a:spcPts val="0"/>
                        </a:spcBef>
                        <a:spcAft>
                          <a:spcPts val="0"/>
                        </a:spcAft>
                        <a:buClr>
                          <a:srgbClr val="000000"/>
                        </a:buClr>
                        <a:buSzPts val="1200"/>
                        <a:buFont typeface="Arial"/>
                        <a:buNone/>
                      </a:pPr>
                      <a:r>
                        <a:rPr lang="en-US" sz="1200">
                          <a:latin typeface="Poppins" panose="00000500000000000000" pitchFamily="2" charset="0"/>
                          <a:ea typeface="Poppins Medium"/>
                          <a:cs typeface="Poppins" panose="00000500000000000000" pitchFamily="2" charset="0"/>
                          <a:sym typeface="Poppins Medium"/>
                        </a:rPr>
                        <a:t>Revenue</a:t>
                      </a:r>
                      <a:endParaRPr sz="1200" u="none" strike="noStrike" cap="none">
                        <a:latin typeface="Poppins" panose="00000500000000000000" pitchFamily="2" charset="0"/>
                        <a:cs typeface="Poppins" panose="00000500000000000000" pitchFamily="2" charset="0"/>
                      </a:endParaRPr>
                    </a:p>
                  </a:txBody>
                  <a:tcPr marL="91450" marR="91450" marT="45725" marB="45725" anchor="ctr">
                    <a:solidFill>
                      <a:srgbClr val="F2F2F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US" sz="1200">
                          <a:latin typeface="Poppins" panose="00000500000000000000" pitchFamily="2" charset="0"/>
                          <a:ea typeface="Poppins Medium"/>
                          <a:cs typeface="Poppins" panose="00000500000000000000" pitchFamily="2" charset="0"/>
                          <a:sym typeface="Poppins Medium"/>
                        </a:rPr>
                        <a:t>$15,238,191</a:t>
                      </a:r>
                      <a:endParaRPr sz="1200" u="none" strike="noStrike" cap="none">
                        <a:latin typeface="Poppins" panose="00000500000000000000" pitchFamily="2" charset="0"/>
                        <a:cs typeface="Poppins" panose="00000500000000000000" pitchFamily="2" charset="0"/>
                      </a:endParaRPr>
                    </a:p>
                  </a:txBody>
                  <a:tcPr marL="91450" marR="91450" marT="45725" marB="45725" anchor="ctr">
                    <a:solidFill>
                      <a:srgbClr val="F2F2F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US" sz="1200">
                          <a:latin typeface="Poppins" panose="00000500000000000000" pitchFamily="2" charset="0"/>
                          <a:ea typeface="Poppins Medium"/>
                          <a:cs typeface="Poppins" panose="00000500000000000000" pitchFamily="2" charset="0"/>
                          <a:sym typeface="Poppins Medium"/>
                        </a:rPr>
                        <a:t>$26,572,683</a:t>
                      </a:r>
                      <a:endParaRPr sz="1200" u="none" strike="noStrike" cap="none">
                        <a:latin typeface="Poppins" panose="00000500000000000000" pitchFamily="2" charset="0"/>
                        <a:cs typeface="Poppins" panose="00000500000000000000" pitchFamily="2" charset="0"/>
                      </a:endParaRPr>
                    </a:p>
                  </a:txBody>
                  <a:tcPr marL="91450" marR="91450" marT="45725" marB="45725" anchor="ctr">
                    <a:solidFill>
                      <a:srgbClr val="F2F2F2"/>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US" sz="1200">
                          <a:latin typeface="Poppins" panose="00000500000000000000" pitchFamily="2" charset="0"/>
                          <a:ea typeface="Poppins Medium"/>
                          <a:cs typeface="Poppins" panose="00000500000000000000" pitchFamily="2" charset="0"/>
                          <a:sym typeface="Poppins Medium"/>
                        </a:rPr>
                        <a:t>$42,935,750</a:t>
                      </a:r>
                      <a:endParaRPr sz="1200" u="none" strike="noStrike" cap="none">
                        <a:latin typeface="Poppins" panose="00000500000000000000" pitchFamily="2" charset="0"/>
                        <a:cs typeface="Poppins" panose="00000500000000000000" pitchFamily="2" charset="0"/>
                      </a:endParaRPr>
                    </a:p>
                  </a:txBody>
                  <a:tcPr marL="91450" marR="91450" marT="45725" marB="45725" anchor="ctr">
                    <a:solidFill>
                      <a:srgbClr val="F2F2F2"/>
                    </a:solidFill>
                  </a:tcPr>
                </a:tc>
                <a:tc>
                  <a:txBody>
                    <a:bodyPr/>
                    <a:lstStyle/>
                    <a:p>
                      <a:pPr marL="0" lvl="0" indent="0" algn="l" rtl="0">
                        <a:spcBef>
                          <a:spcPts val="0"/>
                        </a:spcBef>
                        <a:spcAft>
                          <a:spcPts val="0"/>
                        </a:spcAft>
                        <a:buNone/>
                      </a:pPr>
                      <a:r>
                        <a:rPr lang="en-US" sz="1200">
                          <a:latin typeface="Poppins" panose="00000500000000000000" pitchFamily="2" charset="0"/>
                          <a:cs typeface="Poppins" panose="00000500000000000000" pitchFamily="2" charset="0"/>
                        </a:rPr>
                        <a:t>$64,583,250</a:t>
                      </a:r>
                      <a:endParaRPr sz="1200">
                        <a:latin typeface="Poppins" panose="00000500000000000000" pitchFamily="2" charset="0"/>
                        <a:cs typeface="Poppins" panose="00000500000000000000" pitchFamily="2" charset="0"/>
                      </a:endParaRPr>
                    </a:p>
                  </a:txBody>
                  <a:tcPr marL="91450" marR="91450" marT="45725" marB="45725" anchor="ctr">
                    <a:solidFill>
                      <a:srgbClr val="F2F2F2"/>
                    </a:solidFill>
                  </a:tcPr>
                </a:tc>
                <a:tc>
                  <a:txBody>
                    <a:bodyPr/>
                    <a:lstStyle/>
                    <a:p>
                      <a:pPr marL="0" lvl="0" indent="0" algn="l" rtl="0">
                        <a:spcBef>
                          <a:spcPts val="0"/>
                        </a:spcBef>
                        <a:spcAft>
                          <a:spcPts val="0"/>
                        </a:spcAft>
                        <a:buNone/>
                      </a:pPr>
                      <a:r>
                        <a:rPr lang="en-CA" sz="1200">
                          <a:latin typeface="Poppins" panose="00000500000000000000" pitchFamily="2" charset="0"/>
                          <a:cs typeface="Poppins" panose="00000500000000000000" pitchFamily="2" charset="0"/>
                        </a:rPr>
                        <a:t>$141,458,250</a:t>
                      </a:r>
                      <a:endParaRPr sz="1200">
                        <a:latin typeface="Poppins" panose="00000500000000000000" pitchFamily="2" charset="0"/>
                        <a:cs typeface="Poppins" panose="00000500000000000000" pitchFamily="2" charset="0"/>
                      </a:endParaRPr>
                    </a:p>
                  </a:txBody>
                  <a:tcPr marL="91450" marR="91450" marT="45725" marB="45725" anchor="ctr">
                    <a:solidFill>
                      <a:srgbClr val="F2F2F2"/>
                    </a:solidFill>
                  </a:tcPr>
                </a:tc>
                <a:extLst>
                  <a:ext uri="{0D108BD9-81ED-4DB2-BD59-A6C34878D82A}">
                    <a16:rowId xmlns:a16="http://schemas.microsoft.com/office/drawing/2014/main" val="10001"/>
                  </a:ext>
                </a:extLst>
              </a:tr>
            </a:tbl>
          </a:graphicData>
        </a:graphic>
      </p:graphicFrame>
      <p:pic>
        <p:nvPicPr>
          <p:cNvPr id="380" name="Google Shape;380;g1286659dbe5_0_83"/>
          <p:cNvPicPr preferRelativeResize="0">
            <a:picLocks noGrp="1"/>
          </p:cNvPicPr>
          <p:nvPr>
            <p:ph type="pic" idx="2"/>
          </p:nvPr>
        </p:nvPicPr>
        <p:blipFill rotWithShape="1">
          <a:blip r:embed="rId4">
            <a:alphaModFix/>
          </a:blip>
          <a:srcRect l="7633" r="7642"/>
          <a:stretch/>
        </p:blipFill>
        <p:spPr>
          <a:xfrm>
            <a:off x="1010919" y="4830582"/>
            <a:ext cx="2282013" cy="1795615"/>
          </a:xfrm>
          <a:prstGeom prst="rect">
            <a:avLst/>
          </a:prstGeom>
          <a:solidFill>
            <a:srgbClr val="F2F2F2"/>
          </a:solidFill>
          <a:ln>
            <a:noFill/>
          </a:ln>
        </p:spPr>
      </p:pic>
      <p:sp>
        <p:nvSpPr>
          <p:cNvPr id="381" name="Google Shape;381;g1286659dbe5_0_83"/>
          <p:cNvSpPr txBox="1"/>
          <p:nvPr/>
        </p:nvSpPr>
        <p:spPr>
          <a:xfrm>
            <a:off x="4622800" y="2374825"/>
            <a:ext cx="6465300" cy="4386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900"/>
              <a:buFont typeface="Arial"/>
              <a:buNone/>
            </a:pPr>
            <a:r>
              <a:rPr lang="en-US" sz="900" b="0" i="1" u="none" strike="noStrike" cap="none">
                <a:solidFill>
                  <a:srgbClr val="7F7F7F"/>
                </a:solidFill>
                <a:latin typeface="Poppins"/>
                <a:ea typeface="Poppins"/>
                <a:cs typeface="Poppins"/>
                <a:sym typeface="Poppins"/>
              </a:rPr>
              <a:t>Note: Volume includes facilities that are commissioned for operation in year. In-year production differs  given timing for commissioning and ramp up.</a:t>
            </a:r>
            <a:endParaRPr sz="900" b="0" i="0" u="none" strike="noStrike" cap="none">
              <a:solidFill>
                <a:srgbClr val="000000"/>
              </a:solidFill>
              <a:latin typeface="Arial"/>
              <a:ea typeface="Arial"/>
              <a:cs typeface="Arial"/>
              <a:sym typeface="Arial"/>
            </a:endParaRPr>
          </a:p>
        </p:txBody>
      </p:sp>
      <p:sp>
        <p:nvSpPr>
          <p:cNvPr id="382" name="Google Shape;382;g1286659dbe5_0_83"/>
          <p:cNvSpPr txBox="1"/>
          <p:nvPr/>
        </p:nvSpPr>
        <p:spPr>
          <a:xfrm>
            <a:off x="775825" y="2514900"/>
            <a:ext cx="3726300" cy="22164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We are building capacity for marketing and distribution of products with a growing list of retail partners and expanding market reach across Canada and into USA.</a:t>
            </a:r>
            <a:endParaRPr sz="1200" i="0" u="none" strike="noStrike" cap="none">
              <a:solidFill>
                <a:srgbClr val="000000"/>
              </a:solidFill>
              <a:latin typeface="Poppins Light"/>
              <a:ea typeface="Poppins Light"/>
              <a:cs typeface="Poppins Light"/>
              <a:sym typeface="Poppins Light"/>
            </a:endParaRPr>
          </a:p>
          <a:p>
            <a:pPr marL="171450" marR="0" lvl="0" indent="-171450" algn="l" rtl="0">
              <a:lnSpc>
                <a:spcPct val="150000"/>
              </a:lnSpc>
              <a:spcBef>
                <a:spcPts val="0"/>
              </a:spcBef>
              <a:spcAft>
                <a:spcPts val="0"/>
              </a:spcAft>
              <a:buClr>
                <a:srgbClr val="50CB53"/>
              </a:buClr>
              <a:buSzPts val="1200"/>
              <a:buFont typeface="Poppins Light"/>
              <a:buChar char="❖"/>
            </a:pPr>
            <a:r>
              <a:rPr lang="en-US" sz="1200" i="0" u="none" strike="noStrike" cap="none">
                <a:solidFill>
                  <a:schemeClr val="dk1"/>
                </a:solidFill>
                <a:latin typeface="Poppins Light"/>
                <a:ea typeface="Poppins Light"/>
                <a:cs typeface="Poppins Light"/>
                <a:sym typeface="Poppins Light"/>
              </a:rPr>
              <a:t>Our regional sales partnerships &amp; production capabilities allow us to tailor products to meet local market needs and preferences.</a:t>
            </a:r>
            <a:endParaRPr sz="1200" i="0" u="none" strike="noStrike" cap="none">
              <a:solidFill>
                <a:srgbClr val="000000"/>
              </a:solidFill>
              <a:latin typeface="Poppins Light"/>
              <a:ea typeface="Poppins Light"/>
              <a:cs typeface="Poppins Light"/>
              <a:sym typeface="Poppins Light"/>
            </a:endParaRPr>
          </a:p>
        </p:txBody>
      </p:sp>
      <p:pic>
        <p:nvPicPr>
          <p:cNvPr id="383" name="Google Shape;383;g1286659dbe5_0_83"/>
          <p:cNvPicPr preferRelativeResize="0"/>
          <p:nvPr/>
        </p:nvPicPr>
        <p:blipFill rotWithShape="1">
          <a:blip r:embed="rId5">
            <a:alphaModFix/>
          </a:blip>
          <a:srcRect/>
          <a:stretch/>
        </p:blipFill>
        <p:spPr>
          <a:xfrm>
            <a:off x="436100" y="514939"/>
            <a:ext cx="1537158" cy="461675"/>
          </a:xfrm>
          <a:prstGeom prst="rect">
            <a:avLst/>
          </a:prstGeom>
          <a:noFill/>
          <a:ln>
            <a:noFill/>
          </a:ln>
        </p:spPr>
      </p:pic>
      <p:sp>
        <p:nvSpPr>
          <p:cNvPr id="384" name="Google Shape;384;g1286659dbe5_0_83"/>
          <p:cNvSpPr/>
          <p:nvPr/>
        </p:nvSpPr>
        <p:spPr>
          <a:xfrm>
            <a:off x="4617844" y="3160725"/>
            <a:ext cx="6399600" cy="297600"/>
          </a:xfrm>
          <a:prstGeom prst="rect">
            <a:avLst/>
          </a:prstGeom>
          <a:solidFill>
            <a:srgbClr val="009A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000" i="0" u="none" strike="noStrike" cap="none">
                <a:solidFill>
                  <a:schemeClr val="lt1"/>
                </a:solidFill>
                <a:latin typeface="Avenir"/>
                <a:ea typeface="Avenir"/>
                <a:cs typeface="Avenir"/>
                <a:sym typeface="Avenir"/>
              </a:rPr>
              <a:t>Volume Sold (MT)</a:t>
            </a:r>
            <a:endParaRPr>
              <a:latin typeface="Avenir"/>
              <a:ea typeface="Avenir"/>
              <a:cs typeface="Avenir"/>
              <a:sym typeface="Avenir"/>
            </a:endParaRPr>
          </a:p>
        </p:txBody>
      </p:sp>
      <p:sp>
        <p:nvSpPr>
          <p:cNvPr id="386" name="Google Shape;386;g1286659dbe5_0_83"/>
          <p:cNvSpPr/>
          <p:nvPr/>
        </p:nvSpPr>
        <p:spPr>
          <a:xfrm>
            <a:off x="6635525" y="4836679"/>
            <a:ext cx="810300" cy="614700"/>
          </a:xfrm>
          <a:prstGeom prst="downArrowCallout">
            <a:avLst>
              <a:gd name="adj1" fmla="val 25000"/>
              <a:gd name="adj2" fmla="val 25000"/>
              <a:gd name="adj3" fmla="val 25000"/>
              <a:gd name="adj4" fmla="val 64977"/>
            </a:avLst>
          </a:prstGeom>
          <a:solidFill>
            <a:schemeClr val="lt1"/>
          </a:solidFill>
          <a:ln w="25400" cap="flat" cmpd="sng">
            <a:solidFill>
              <a:schemeClr val="accent6"/>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US" sz="900" b="0" i="0" u="none" strike="noStrike" cap="none">
                <a:solidFill>
                  <a:schemeClr val="dk1"/>
                </a:solidFill>
                <a:latin typeface="Arial"/>
                <a:ea typeface="Arial"/>
                <a:cs typeface="Arial"/>
                <a:sym typeface="Arial"/>
              </a:rPr>
              <a:t>Beiseker Expansion</a:t>
            </a:r>
            <a:endParaRPr/>
          </a:p>
        </p:txBody>
      </p:sp>
      <p:sp>
        <p:nvSpPr>
          <p:cNvPr id="387" name="Google Shape;387;g1286659dbe5_0_83"/>
          <p:cNvSpPr/>
          <p:nvPr/>
        </p:nvSpPr>
        <p:spPr>
          <a:xfrm>
            <a:off x="7683010" y="4469499"/>
            <a:ext cx="810300" cy="614700"/>
          </a:xfrm>
          <a:prstGeom prst="downArrowCallout">
            <a:avLst>
              <a:gd name="adj1" fmla="val 25000"/>
              <a:gd name="adj2" fmla="val 25000"/>
              <a:gd name="adj3" fmla="val 25000"/>
              <a:gd name="adj4" fmla="val 64977"/>
            </a:avLst>
          </a:prstGeom>
          <a:solidFill>
            <a:schemeClr val="lt1"/>
          </a:solidFill>
          <a:ln w="25400" cap="flat" cmpd="sng">
            <a:solidFill>
              <a:schemeClr val="accent6"/>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US" sz="900" b="0" i="0" u="none" strike="noStrike" cap="none">
                <a:solidFill>
                  <a:schemeClr val="dk1"/>
                </a:solidFill>
                <a:latin typeface="Arial"/>
                <a:ea typeface="Arial"/>
                <a:cs typeface="Arial"/>
                <a:sym typeface="Arial"/>
              </a:rPr>
              <a:t>Debolt Expansion</a:t>
            </a:r>
            <a:endParaRPr/>
          </a:p>
        </p:txBody>
      </p:sp>
      <p:sp>
        <p:nvSpPr>
          <p:cNvPr id="388" name="Google Shape;388;g1286659dbe5_0_83"/>
          <p:cNvSpPr/>
          <p:nvPr/>
        </p:nvSpPr>
        <p:spPr>
          <a:xfrm>
            <a:off x="8681414" y="3939196"/>
            <a:ext cx="810300" cy="614700"/>
          </a:xfrm>
          <a:prstGeom prst="downArrowCallout">
            <a:avLst>
              <a:gd name="adj1" fmla="val 25000"/>
              <a:gd name="adj2" fmla="val 25000"/>
              <a:gd name="adj3" fmla="val 25000"/>
              <a:gd name="adj4" fmla="val 64977"/>
            </a:avLst>
          </a:prstGeom>
          <a:solidFill>
            <a:schemeClr val="lt1"/>
          </a:solidFill>
          <a:ln w="25400" cap="flat" cmpd="sng">
            <a:solidFill>
              <a:schemeClr val="accent6"/>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US" sz="900" b="0" i="0" u="none" strike="noStrike" cap="none">
                <a:solidFill>
                  <a:schemeClr val="dk1"/>
                </a:solidFill>
                <a:latin typeface="Arial"/>
                <a:ea typeface="Arial"/>
                <a:cs typeface="Arial"/>
                <a:sym typeface="Arial"/>
              </a:rPr>
              <a:t>Bethune Expansion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25"/>
          <p:cNvSpPr/>
          <p:nvPr/>
        </p:nvSpPr>
        <p:spPr>
          <a:xfrm>
            <a:off x="8942614" y="0"/>
            <a:ext cx="3249386"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13" name="Google Shape;413;p25"/>
          <p:cNvSpPr txBox="1"/>
          <p:nvPr/>
        </p:nvSpPr>
        <p:spPr>
          <a:xfrm>
            <a:off x="880575" y="5131667"/>
            <a:ext cx="6224314" cy="1647554"/>
          </a:xfrm>
          <a:prstGeom prst="rect">
            <a:avLst/>
          </a:prstGeom>
          <a:noFill/>
          <a:ln>
            <a:noFill/>
          </a:ln>
        </p:spPr>
        <p:txBody>
          <a:bodyPr spcFirstLastPara="1" wrap="square" lIns="91425" tIns="45700" rIns="91425" bIns="45700" anchor="t" anchorCtr="0">
            <a:noAutofit/>
          </a:bodyPr>
          <a:lstStyle/>
          <a:p>
            <a:pPr marL="171450" marR="0" lvl="0" indent="-158750" algn="l" rtl="0">
              <a:lnSpc>
                <a:spcPct val="115000"/>
              </a:lnSpc>
              <a:spcBef>
                <a:spcPts val="0"/>
              </a:spcBef>
              <a:spcAft>
                <a:spcPts val="0"/>
              </a:spcAft>
              <a:buClr>
                <a:schemeClr val="dk1"/>
              </a:buClr>
              <a:buSzPts val="900"/>
              <a:buFont typeface="Poppins Light"/>
              <a:buAutoNum type="arabicPeriod"/>
            </a:pPr>
            <a:r>
              <a:rPr lang="en-US" sz="900" i="0" u="none" strike="noStrike" cap="none" dirty="0">
                <a:solidFill>
                  <a:srgbClr val="0C0C0C"/>
                </a:solidFill>
                <a:latin typeface="Poppins Light"/>
                <a:ea typeface="Poppins Light"/>
                <a:cs typeface="Poppins Light"/>
                <a:sym typeface="Poppins Light"/>
              </a:rPr>
              <a:t>Share price as at </a:t>
            </a:r>
            <a:r>
              <a:rPr lang="en-US" sz="900" dirty="0">
                <a:solidFill>
                  <a:srgbClr val="0C0C0C"/>
                </a:solidFill>
                <a:latin typeface="Poppins Light"/>
                <a:ea typeface="Poppins Light"/>
                <a:cs typeface="Poppins Light"/>
                <a:sym typeface="Poppins Light"/>
              </a:rPr>
              <a:t>May 17</a:t>
            </a:r>
            <a:r>
              <a:rPr lang="en-US" sz="900" i="0" u="none" strike="noStrike" cap="none" dirty="0">
                <a:solidFill>
                  <a:srgbClr val="0C0C0C"/>
                </a:solidFill>
                <a:latin typeface="Poppins Light"/>
                <a:ea typeface="Poppins Light"/>
                <a:cs typeface="Poppins Light"/>
                <a:sym typeface="Poppins Light"/>
              </a:rPr>
              <a:t>, 2022</a:t>
            </a:r>
            <a:endParaRPr sz="900" i="0" u="none" strike="noStrike" cap="none" dirty="0">
              <a:solidFill>
                <a:srgbClr val="000000"/>
              </a:solidFill>
              <a:latin typeface="Poppins Light"/>
              <a:ea typeface="Poppins Light"/>
              <a:cs typeface="Poppins Light"/>
              <a:sym typeface="Poppins Light"/>
            </a:endParaRPr>
          </a:p>
          <a:p>
            <a:pPr marL="171450" marR="0" lvl="0" indent="-158750" algn="l" rtl="0">
              <a:lnSpc>
                <a:spcPct val="115000"/>
              </a:lnSpc>
              <a:spcBef>
                <a:spcPts val="0"/>
              </a:spcBef>
              <a:spcAft>
                <a:spcPts val="0"/>
              </a:spcAft>
              <a:buClr>
                <a:schemeClr val="dk1"/>
              </a:buClr>
              <a:buSzPts val="900"/>
              <a:buFont typeface="Poppins Light"/>
              <a:buAutoNum type="arabicPeriod"/>
            </a:pPr>
            <a:r>
              <a:rPr lang="en-US" sz="900" i="0" u="none" strike="noStrike" cap="none" dirty="0">
                <a:solidFill>
                  <a:srgbClr val="0C0C0C"/>
                </a:solidFill>
                <a:latin typeface="Poppins Light"/>
                <a:ea typeface="Poppins Light"/>
                <a:cs typeface="Poppins Light"/>
                <a:sym typeface="Poppins Light"/>
              </a:rPr>
              <a:t>Strike prices ranging from $0.18 to $0.33. Weighted avg exercise price of $0.26</a:t>
            </a:r>
            <a:endParaRPr sz="900" i="0" u="none" strike="noStrike" cap="none" dirty="0">
              <a:solidFill>
                <a:srgbClr val="000000"/>
              </a:solidFill>
              <a:latin typeface="Poppins Light"/>
              <a:ea typeface="Poppins Light"/>
              <a:cs typeface="Poppins Light"/>
              <a:sym typeface="Poppins Light"/>
            </a:endParaRPr>
          </a:p>
          <a:p>
            <a:pPr marL="171450" marR="0" lvl="0" indent="-158750" algn="l" rtl="0">
              <a:lnSpc>
                <a:spcPct val="115000"/>
              </a:lnSpc>
              <a:spcBef>
                <a:spcPts val="0"/>
              </a:spcBef>
              <a:spcAft>
                <a:spcPts val="0"/>
              </a:spcAft>
              <a:buClr>
                <a:schemeClr val="dk1"/>
              </a:buClr>
              <a:buSzPts val="900"/>
              <a:buFont typeface="Poppins Light"/>
              <a:buAutoNum type="arabicPeriod"/>
            </a:pPr>
            <a:r>
              <a:rPr lang="en-US" sz="900" i="0" u="none" strike="noStrike" cap="none" dirty="0">
                <a:solidFill>
                  <a:srgbClr val="0C0C0C"/>
                </a:solidFill>
                <a:latin typeface="Poppins Light"/>
                <a:ea typeface="Poppins Light"/>
                <a:cs typeface="Poppins Light"/>
                <a:sym typeface="Poppins Light"/>
              </a:rPr>
              <a:t>Strick prices ranging from $0.45 to $0.475. Weighted average exercise price of $0.288</a:t>
            </a:r>
            <a:endParaRPr sz="900" i="0" u="none" strike="noStrike" cap="none" dirty="0">
              <a:solidFill>
                <a:srgbClr val="000000"/>
              </a:solidFill>
              <a:latin typeface="Poppins Light"/>
              <a:ea typeface="Poppins Light"/>
              <a:cs typeface="Poppins Light"/>
              <a:sym typeface="Poppins Light"/>
            </a:endParaRPr>
          </a:p>
          <a:p>
            <a:pPr marL="171450" marR="0" lvl="0" indent="-158750" algn="l" rtl="0">
              <a:lnSpc>
                <a:spcPct val="115000"/>
              </a:lnSpc>
              <a:spcBef>
                <a:spcPts val="0"/>
              </a:spcBef>
              <a:spcAft>
                <a:spcPts val="0"/>
              </a:spcAft>
              <a:buClr>
                <a:schemeClr val="dk1"/>
              </a:buClr>
              <a:buSzPts val="900"/>
              <a:buFont typeface="Poppins Light"/>
              <a:buAutoNum type="arabicPeriod"/>
            </a:pPr>
            <a:r>
              <a:rPr lang="en-US" sz="900" i="0" u="none" strike="noStrike" cap="none" dirty="0">
                <a:solidFill>
                  <a:srgbClr val="0C0C0C"/>
                </a:solidFill>
                <a:latin typeface="Poppins Light"/>
                <a:ea typeface="Poppins Light"/>
                <a:cs typeface="Poppins Light"/>
                <a:sym typeface="Poppins Light"/>
              </a:rPr>
              <a:t>As at March 31, 2022 (Net Debt and Lease Liabilities less Cash)</a:t>
            </a:r>
          </a:p>
          <a:p>
            <a:pPr marL="171450" indent="-158750">
              <a:lnSpc>
                <a:spcPct val="115000"/>
              </a:lnSpc>
              <a:buClr>
                <a:schemeClr val="dk1"/>
              </a:buClr>
              <a:buSzPts val="900"/>
              <a:buFont typeface="Poppins Light"/>
              <a:buAutoNum type="arabicPeriod"/>
            </a:pPr>
            <a:r>
              <a:rPr lang="en-US" sz="900" dirty="0">
                <a:latin typeface="Avenir Next LT Pro"/>
              </a:rPr>
              <a:t>Represents the maximum potential earn-out payment payable in connection with the acquisition of Replenish Nutrients. Value shown on an undiscounted and </a:t>
            </a:r>
            <a:r>
              <a:rPr lang="en-US" sz="900" dirty="0" err="1">
                <a:latin typeface="Avenir Next LT Pro"/>
              </a:rPr>
              <a:t>unrisked</a:t>
            </a:r>
            <a:r>
              <a:rPr lang="en-US" sz="900" dirty="0">
                <a:latin typeface="Avenir Next LT Pro"/>
              </a:rPr>
              <a:t> basis; current carrying value on December 31, 2021 Audited Financials is $5,053,394.The company retains the option to settle any earn-out payments through the issuance of equity at the 30-day VWAP at the time of the payment, up to a maximum of 66.7% with the remainder payable in cash.  Any amounts payable are contingent on sales performance metrics and if earned, shall be payable over a period ending June 30, 2025..</a:t>
            </a:r>
            <a:endParaRPr lang="en-CA" sz="900" dirty="0">
              <a:latin typeface="Avenir Next LT Pro"/>
            </a:endParaRPr>
          </a:p>
          <a:p>
            <a:pPr marL="171450" marR="0" lvl="0" indent="-158750" algn="l" rtl="0">
              <a:lnSpc>
                <a:spcPct val="115000"/>
              </a:lnSpc>
              <a:spcBef>
                <a:spcPts val="0"/>
              </a:spcBef>
              <a:spcAft>
                <a:spcPts val="0"/>
              </a:spcAft>
              <a:buClr>
                <a:schemeClr val="dk1"/>
              </a:buClr>
              <a:buSzPts val="900"/>
              <a:buFont typeface="Poppins Light"/>
              <a:buAutoNum type="arabicPeriod"/>
            </a:pPr>
            <a:endParaRPr sz="900" i="0" u="none" strike="noStrike" cap="none" dirty="0">
              <a:solidFill>
                <a:srgbClr val="0C0C0C"/>
              </a:solidFill>
              <a:latin typeface="Poppins Light"/>
              <a:ea typeface="Poppins Light"/>
              <a:cs typeface="Poppins Light"/>
              <a:sym typeface="Poppins Light"/>
            </a:endParaRPr>
          </a:p>
        </p:txBody>
      </p:sp>
      <p:pic>
        <p:nvPicPr>
          <p:cNvPr id="414" name="Google Shape;414;p25"/>
          <p:cNvPicPr preferRelativeResize="0">
            <a:picLocks noGrp="1"/>
          </p:cNvPicPr>
          <p:nvPr>
            <p:ph type="pic" idx="2"/>
          </p:nvPr>
        </p:nvPicPr>
        <p:blipFill rotWithShape="1">
          <a:blip r:embed="rId3">
            <a:alphaModFix/>
          </a:blip>
          <a:srcRect l="5289" r="5289"/>
          <a:stretch/>
        </p:blipFill>
        <p:spPr>
          <a:xfrm>
            <a:off x="7017798" y="1228"/>
            <a:ext cx="3957274" cy="6033904"/>
          </a:xfrm>
          <a:prstGeom prst="rect">
            <a:avLst/>
          </a:prstGeom>
          <a:solidFill>
            <a:srgbClr val="F2F2F2"/>
          </a:solidFill>
          <a:ln>
            <a:noFill/>
          </a:ln>
        </p:spPr>
      </p:pic>
      <p:sp>
        <p:nvSpPr>
          <p:cNvPr id="415" name="Google Shape;415;p25"/>
          <p:cNvSpPr txBox="1"/>
          <p:nvPr/>
        </p:nvSpPr>
        <p:spPr>
          <a:xfrm>
            <a:off x="8237850" y="6207902"/>
            <a:ext cx="2850251" cy="24622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SemiBold"/>
                <a:ea typeface="Poppins SemiBold"/>
                <a:cs typeface="Poppins SemiBold"/>
                <a:sym typeface="Poppins SemiBold"/>
              </a:rPr>
              <a:t>25</a:t>
            </a:r>
            <a:endParaRPr sz="1000" b="0" i="0" u="none" strike="noStrike" cap="none">
              <a:solidFill>
                <a:schemeClr val="lt1"/>
              </a:solidFill>
              <a:latin typeface="Poppins SemiBold"/>
              <a:ea typeface="Poppins SemiBold"/>
              <a:cs typeface="Poppins SemiBold"/>
              <a:sym typeface="Poppins SemiBold"/>
            </a:endParaRPr>
          </a:p>
        </p:txBody>
      </p:sp>
      <p:graphicFrame>
        <p:nvGraphicFramePr>
          <p:cNvPr id="416" name="Google Shape;416;p25"/>
          <p:cNvGraphicFramePr/>
          <p:nvPr>
            <p:extLst>
              <p:ext uri="{D42A27DB-BD31-4B8C-83A1-F6EECF244321}">
                <p14:modId xmlns:p14="http://schemas.microsoft.com/office/powerpoint/2010/main" val="888017409"/>
              </p:ext>
            </p:extLst>
          </p:nvPr>
        </p:nvGraphicFramePr>
        <p:xfrm>
          <a:off x="964642" y="2116691"/>
          <a:ext cx="5353703" cy="2922644"/>
        </p:xfrm>
        <a:graphic>
          <a:graphicData uri="http://schemas.openxmlformats.org/drawingml/2006/table">
            <a:tbl>
              <a:tblPr firstRow="1" bandRow="1">
                <a:noFill/>
                <a:tableStyleId>{E74BCCF8-A960-4603-9DEA-1C5C2EBD59E1}</a:tableStyleId>
              </a:tblPr>
              <a:tblGrid>
                <a:gridCol w="3615453">
                  <a:extLst>
                    <a:ext uri="{9D8B030D-6E8A-4147-A177-3AD203B41FA5}">
                      <a16:colId xmlns:a16="http://schemas.microsoft.com/office/drawing/2014/main" val="20000"/>
                    </a:ext>
                  </a:extLst>
                </a:gridCol>
                <a:gridCol w="1738250">
                  <a:extLst>
                    <a:ext uri="{9D8B030D-6E8A-4147-A177-3AD203B41FA5}">
                      <a16:colId xmlns:a16="http://schemas.microsoft.com/office/drawing/2014/main" val="20001"/>
                    </a:ext>
                  </a:extLst>
                </a:gridCol>
              </a:tblGrid>
              <a:tr h="348075">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Poppins Medium"/>
                          <a:ea typeface="Poppins Medium"/>
                          <a:cs typeface="Poppins Medium"/>
                          <a:sym typeface="Poppins Medium"/>
                        </a:rPr>
                        <a:t>Share Price</a:t>
                      </a:r>
                      <a:r>
                        <a:rPr lang="en-US" sz="1600" b="0" i="0" u="none" strike="noStrike" cap="none" baseline="30000">
                          <a:solidFill>
                            <a:schemeClr val="dk1"/>
                          </a:solidFill>
                          <a:latin typeface="Poppins Medium"/>
                          <a:ea typeface="Poppins Medium"/>
                          <a:cs typeface="Poppins Medium"/>
                          <a:sym typeface="Poppins Medium"/>
                        </a:rPr>
                        <a:t>1</a:t>
                      </a:r>
                      <a:endParaRPr sz="1600" b="0" u="none" strike="noStrike" cap="none">
                        <a:latin typeface="Poppins Medium"/>
                        <a:ea typeface="Poppins Medium"/>
                        <a:cs typeface="Poppins Medium"/>
                        <a:sym typeface="Poppins Medium"/>
                      </a:endParaRPr>
                    </a:p>
                  </a:txBody>
                  <a:tcPr marL="91450" marR="91450" marT="45725" marB="45725" anchor="ctr">
                    <a:solidFill>
                      <a:srgbClr val="E1EFD8"/>
                    </a:solidFill>
                  </a:tcPr>
                </a:tc>
                <a:tc>
                  <a:txBody>
                    <a:bodyPr/>
                    <a:lstStyle/>
                    <a:p>
                      <a:pPr marL="0" marR="0" lvl="0" indent="0" algn="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Poppins Medium"/>
                          <a:ea typeface="Poppins Medium"/>
                          <a:cs typeface="Poppins Medium"/>
                          <a:sym typeface="Poppins Medium"/>
                        </a:rPr>
                        <a:t>$ 0.290</a:t>
                      </a:r>
                      <a:endParaRPr sz="1600" u="none" strike="noStrike" cap="none">
                        <a:latin typeface="Poppins Medium"/>
                        <a:ea typeface="Poppins Medium"/>
                        <a:cs typeface="Poppins Medium"/>
                        <a:sym typeface="Poppins Medium"/>
                      </a:endParaRPr>
                    </a:p>
                  </a:txBody>
                  <a:tcPr marL="91450" marR="91450" marT="45725" marB="45725" anchor="ctr">
                    <a:solidFill>
                      <a:srgbClr val="E1EFD8"/>
                    </a:solidFill>
                  </a:tcPr>
                </a:tc>
                <a:extLst>
                  <a:ext uri="{0D108BD9-81ED-4DB2-BD59-A6C34878D82A}">
                    <a16:rowId xmlns:a16="http://schemas.microsoft.com/office/drawing/2014/main" val="10000"/>
                  </a:ext>
                </a:extLst>
              </a:tr>
              <a:tr h="328125">
                <a:tc>
                  <a:txBody>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Basic Shares</a:t>
                      </a:r>
                      <a:endParaRPr sz="1200" u="none" strike="noStrike" cap="none">
                        <a:latin typeface="Poppins Medium"/>
                        <a:ea typeface="Poppins Medium"/>
                        <a:cs typeface="Poppins Medium"/>
                        <a:sym typeface="Poppins Medium"/>
                      </a:endParaRPr>
                    </a:p>
                  </a:txBody>
                  <a:tcPr marL="91450" marR="91450" marT="45725" marB="45725" anchor="ctr">
                    <a:solidFill>
                      <a:srgbClr val="E1EFD8"/>
                    </a:solidFill>
                  </a:tcPr>
                </a:tc>
                <a:tc>
                  <a:txBody>
                    <a:bodyPr/>
                    <a:lstStyle/>
                    <a:p>
                      <a:pPr marL="0" marR="0" lvl="0" indent="0" algn="r"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99,479,262</a:t>
                      </a:r>
                      <a:endParaRPr sz="1200" u="none" strike="noStrike" cap="none">
                        <a:latin typeface="Poppins Medium"/>
                        <a:ea typeface="Poppins Medium"/>
                        <a:cs typeface="Poppins Medium"/>
                        <a:sym typeface="Poppins Medium"/>
                      </a:endParaRPr>
                    </a:p>
                  </a:txBody>
                  <a:tcPr marL="91450" marR="91450" marT="45725" marB="45725" anchor="ctr">
                    <a:solidFill>
                      <a:srgbClr val="E1EFD8"/>
                    </a:solidFill>
                  </a:tcPr>
                </a:tc>
                <a:extLst>
                  <a:ext uri="{0D108BD9-81ED-4DB2-BD59-A6C34878D82A}">
                    <a16:rowId xmlns:a16="http://schemas.microsoft.com/office/drawing/2014/main" val="10001"/>
                  </a:ext>
                </a:extLst>
              </a:tr>
              <a:tr h="328125">
                <a:tc>
                  <a:txBody>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Options</a:t>
                      </a:r>
                      <a:r>
                        <a:rPr lang="en-US" sz="1200" b="0" i="0" u="none" strike="noStrike" cap="none" baseline="30000">
                          <a:solidFill>
                            <a:schemeClr val="dk1"/>
                          </a:solidFill>
                          <a:latin typeface="Poppins Medium"/>
                          <a:ea typeface="Poppins Medium"/>
                          <a:cs typeface="Poppins Medium"/>
                          <a:sym typeface="Poppins Medium"/>
                        </a:rPr>
                        <a:t>2</a:t>
                      </a:r>
                      <a:endParaRPr sz="1200" u="none" strike="noStrike" cap="none">
                        <a:latin typeface="Poppins Medium"/>
                        <a:ea typeface="Poppins Medium"/>
                        <a:cs typeface="Poppins Medium"/>
                        <a:sym typeface="Poppins Medium"/>
                      </a:endParaRPr>
                    </a:p>
                  </a:txBody>
                  <a:tcPr marL="91450" marR="91450" marT="45725" marB="45725" anchor="ctr">
                    <a:solidFill>
                      <a:srgbClr val="E1EFD8"/>
                    </a:solidFill>
                  </a:tcPr>
                </a:tc>
                <a:tc>
                  <a:txBody>
                    <a:bodyPr/>
                    <a:lstStyle/>
                    <a:p>
                      <a:pPr marL="0" marR="0" lvl="0" indent="0" algn="r"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5,301,660</a:t>
                      </a:r>
                      <a:endParaRPr sz="1200" u="none" strike="noStrike" cap="none">
                        <a:latin typeface="Poppins Medium"/>
                        <a:ea typeface="Poppins Medium"/>
                        <a:cs typeface="Poppins Medium"/>
                        <a:sym typeface="Poppins Medium"/>
                      </a:endParaRPr>
                    </a:p>
                  </a:txBody>
                  <a:tcPr marL="91450" marR="91450" marT="45725" marB="45725" anchor="ctr">
                    <a:solidFill>
                      <a:srgbClr val="E1EFD8"/>
                    </a:solidFill>
                  </a:tcPr>
                </a:tc>
                <a:extLst>
                  <a:ext uri="{0D108BD9-81ED-4DB2-BD59-A6C34878D82A}">
                    <a16:rowId xmlns:a16="http://schemas.microsoft.com/office/drawing/2014/main" val="10002"/>
                  </a:ext>
                </a:extLst>
              </a:tr>
              <a:tr h="328125">
                <a:tc>
                  <a:txBody>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Warrants</a:t>
                      </a:r>
                      <a:r>
                        <a:rPr lang="en-US" sz="1200" b="0" i="0" u="none" strike="noStrike" cap="none" baseline="30000">
                          <a:solidFill>
                            <a:schemeClr val="dk1"/>
                          </a:solidFill>
                          <a:latin typeface="Poppins Medium"/>
                          <a:ea typeface="Poppins Medium"/>
                          <a:cs typeface="Poppins Medium"/>
                          <a:sym typeface="Poppins Medium"/>
                        </a:rPr>
                        <a:t>3</a:t>
                      </a:r>
                      <a:endParaRPr sz="1200" u="sng" strike="noStrike" cap="none">
                        <a:latin typeface="Poppins Medium"/>
                        <a:ea typeface="Poppins Medium"/>
                        <a:cs typeface="Poppins Medium"/>
                        <a:sym typeface="Poppins Medium"/>
                      </a:endParaRPr>
                    </a:p>
                  </a:txBody>
                  <a:tcPr marL="91450" marR="91450" marT="45725" marB="45725" anchor="ctr">
                    <a:solidFill>
                      <a:srgbClr val="E1EFD8"/>
                    </a:solidFill>
                  </a:tcPr>
                </a:tc>
                <a:tc>
                  <a:txBody>
                    <a:bodyPr/>
                    <a:lstStyle/>
                    <a:p>
                      <a:pPr marL="0" marR="0" lvl="0" indent="0" algn="r" rtl="0">
                        <a:lnSpc>
                          <a:spcPct val="100000"/>
                        </a:lnSpc>
                        <a:spcBef>
                          <a:spcPts val="0"/>
                        </a:spcBef>
                        <a:spcAft>
                          <a:spcPts val="0"/>
                        </a:spcAft>
                        <a:buClr>
                          <a:srgbClr val="000000"/>
                        </a:buClr>
                        <a:buSzPts val="1200"/>
                        <a:buFont typeface="Arial"/>
                        <a:buNone/>
                      </a:pPr>
                      <a:r>
                        <a:rPr lang="en-US" sz="1200" b="0" i="0" u="none" strike="noStrike" cap="none">
                          <a:solidFill>
                            <a:schemeClr val="dk1"/>
                          </a:solidFill>
                          <a:latin typeface="Poppins Medium"/>
                          <a:ea typeface="Poppins Medium"/>
                          <a:cs typeface="Poppins Medium"/>
                          <a:sym typeface="Poppins Medium"/>
                        </a:rPr>
                        <a:t>3,725,010</a:t>
                      </a:r>
                      <a:endParaRPr sz="1200" b="0" u="none" strike="noStrike" cap="none">
                        <a:latin typeface="Poppins Medium"/>
                        <a:ea typeface="Poppins Medium"/>
                        <a:cs typeface="Poppins Medium"/>
                        <a:sym typeface="Poppins Medium"/>
                      </a:endParaRPr>
                    </a:p>
                  </a:txBody>
                  <a:tcPr marL="91450" marR="91450" marT="45725" marB="45725" anchor="ctr">
                    <a:solidFill>
                      <a:srgbClr val="E1EFD8"/>
                    </a:solidFill>
                  </a:tcPr>
                </a:tc>
                <a:extLst>
                  <a:ext uri="{0D108BD9-81ED-4DB2-BD59-A6C34878D82A}">
                    <a16:rowId xmlns:a16="http://schemas.microsoft.com/office/drawing/2014/main" val="10003"/>
                  </a:ext>
                </a:extLst>
              </a:tr>
              <a:tr h="449619">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FFFFFF"/>
                          </a:solidFill>
                          <a:latin typeface="Poppins Medium"/>
                          <a:ea typeface="Poppins Medium"/>
                          <a:cs typeface="Poppins Medium"/>
                          <a:sym typeface="Poppins Medium"/>
                        </a:rPr>
                        <a:t>FD Shares </a:t>
                      </a:r>
                      <a:r>
                        <a:rPr lang="en-US" sz="1100" b="0" i="1" u="none" strike="noStrike" cap="none">
                          <a:solidFill>
                            <a:srgbClr val="FFFFFF"/>
                          </a:solidFill>
                          <a:latin typeface="Poppins Medium"/>
                          <a:ea typeface="Poppins Medium"/>
                          <a:cs typeface="Poppins Medium"/>
                          <a:sym typeface="Poppins Medium"/>
                        </a:rPr>
                        <a:t>(treasury method)</a:t>
                      </a:r>
                      <a:endParaRPr sz="1600" b="0" u="none" strike="noStrike" cap="none">
                        <a:solidFill>
                          <a:srgbClr val="FFFFFF"/>
                        </a:solidFill>
                        <a:latin typeface="Poppins Medium"/>
                        <a:ea typeface="Poppins Medium"/>
                        <a:cs typeface="Poppins Medium"/>
                        <a:sym typeface="Poppins Medium"/>
                      </a:endParaRPr>
                    </a:p>
                  </a:txBody>
                  <a:tcPr marL="91450" marR="91450" marT="45725" marB="45725" anchor="ctr">
                    <a:solidFill>
                      <a:srgbClr val="00C470"/>
                    </a:solidFill>
                  </a:tcPr>
                </a:tc>
                <a:tc>
                  <a:txBody>
                    <a:bodyPr/>
                    <a:lstStyle/>
                    <a:p>
                      <a:pPr marL="0" marR="0" lvl="0" indent="0" algn="r" rtl="0">
                        <a:lnSpc>
                          <a:spcPct val="100000"/>
                        </a:lnSpc>
                        <a:spcBef>
                          <a:spcPts val="0"/>
                        </a:spcBef>
                        <a:spcAft>
                          <a:spcPts val="0"/>
                        </a:spcAft>
                        <a:buClr>
                          <a:srgbClr val="000000"/>
                        </a:buClr>
                        <a:buSzPts val="1800"/>
                        <a:buFont typeface="Arial"/>
                        <a:buNone/>
                      </a:pPr>
                      <a:r>
                        <a:rPr lang="en-US" sz="1600" b="0" i="0" u="none" strike="noStrike" cap="none">
                          <a:solidFill>
                            <a:srgbClr val="FFFFFF"/>
                          </a:solidFill>
                          <a:latin typeface="Poppins Medium"/>
                          <a:ea typeface="Poppins Medium"/>
                          <a:cs typeface="Poppins Medium"/>
                          <a:sym typeface="Poppins Medium"/>
                        </a:rPr>
                        <a:t>103,545,927</a:t>
                      </a:r>
                      <a:endParaRPr sz="1600" u="none" strike="noStrike" cap="none">
                        <a:solidFill>
                          <a:srgbClr val="FFFFFF"/>
                        </a:solidFill>
                        <a:latin typeface="Poppins Medium"/>
                        <a:ea typeface="Poppins Medium"/>
                        <a:cs typeface="Poppins Medium"/>
                        <a:sym typeface="Poppins Medium"/>
                      </a:endParaRPr>
                    </a:p>
                  </a:txBody>
                  <a:tcPr marL="91450" marR="91450" marT="45725" marB="45725" anchor="ctr">
                    <a:solidFill>
                      <a:srgbClr val="00C470"/>
                    </a:solidFill>
                  </a:tcPr>
                </a:tc>
                <a:extLst>
                  <a:ext uri="{0D108BD9-81ED-4DB2-BD59-A6C34878D82A}">
                    <a16:rowId xmlns:a16="http://schemas.microsoft.com/office/drawing/2014/main" val="10004"/>
                  </a:ext>
                </a:extLst>
              </a:tr>
              <a:tr h="276990">
                <a:tc>
                  <a:txBody>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r>
                        <a:rPr lang="en-US" sz="1200" b="0" i="0" u="none" strike="noStrike" cap="none">
                          <a:solidFill>
                            <a:schemeClr val="dk1"/>
                          </a:solidFill>
                          <a:latin typeface="Poppins Medium"/>
                          <a:ea typeface="Poppins Medium"/>
                          <a:cs typeface="Poppins Medium"/>
                          <a:sym typeface="Poppins Medium"/>
                        </a:rPr>
                        <a:t>Net Debt</a:t>
                      </a:r>
                      <a:r>
                        <a:rPr lang="en-US" sz="1200" b="0" i="0" u="none" strike="noStrike" cap="none" baseline="30000">
                          <a:solidFill>
                            <a:schemeClr val="dk1"/>
                          </a:solidFill>
                          <a:latin typeface="Poppins Medium"/>
                          <a:ea typeface="Poppins Medium"/>
                          <a:cs typeface="Poppins Medium"/>
                          <a:sym typeface="Poppins Medium"/>
                        </a:rPr>
                        <a:t>4</a:t>
                      </a:r>
                      <a:endParaRPr sz="1200" b="0" i="0" u="none" strike="noStrike" cap="none" baseline="30000">
                        <a:solidFill>
                          <a:schemeClr val="dk1"/>
                        </a:solidFill>
                        <a:latin typeface="Poppins Medium"/>
                        <a:ea typeface="Poppins Medium"/>
                        <a:cs typeface="Poppins Medium"/>
                        <a:sym typeface="Poppins Medium"/>
                      </a:endParaRPr>
                    </a:p>
                  </a:txBody>
                  <a:tcPr marL="91450" marR="91450" marT="45725" marB="45725" anchor="ctr">
                    <a:solidFill>
                      <a:schemeClr val="accent6">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Pts val="1800"/>
                        <a:buFont typeface="Arial"/>
                        <a:buNone/>
                        <a:tabLst/>
                        <a:defRPr/>
                      </a:pPr>
                      <a:r>
                        <a:rPr lang="en-US" sz="1200" u="none" strike="noStrike" cap="none">
                          <a:latin typeface="Poppins Medium"/>
                          <a:ea typeface="Poppins Medium"/>
                          <a:cs typeface="Poppins Medium"/>
                          <a:sym typeface="Poppins Medium"/>
                        </a:rPr>
                        <a:t>3,765,249</a:t>
                      </a:r>
                    </a:p>
                    <a:p>
                      <a:pPr marL="0" marR="0" lvl="0" indent="0" algn="r" rtl="0">
                        <a:lnSpc>
                          <a:spcPct val="100000"/>
                        </a:lnSpc>
                        <a:spcBef>
                          <a:spcPts val="0"/>
                        </a:spcBef>
                        <a:spcAft>
                          <a:spcPts val="0"/>
                        </a:spcAft>
                        <a:buClr>
                          <a:srgbClr val="000000"/>
                        </a:buClr>
                        <a:buSzPts val="1800"/>
                        <a:buFont typeface="Arial"/>
                        <a:buNone/>
                      </a:pPr>
                      <a:endParaRPr sz="1200" b="0" i="0" u="none" strike="noStrike" cap="none" baseline="30000">
                        <a:solidFill>
                          <a:schemeClr val="dk1"/>
                        </a:solidFill>
                        <a:latin typeface="Poppins Medium"/>
                        <a:ea typeface="Poppins Medium"/>
                        <a:cs typeface="Poppins Medium"/>
                        <a:sym typeface="Poppins Medium"/>
                      </a:endParaRPr>
                    </a:p>
                  </a:txBody>
                  <a:tcPr marL="91450" marR="91450" marT="45725" marB="45725" anchor="ctr">
                    <a:solidFill>
                      <a:schemeClr val="accent6">
                        <a:lumMod val="20000"/>
                        <a:lumOff val="80000"/>
                      </a:schemeClr>
                    </a:solidFill>
                  </a:tcPr>
                </a:tc>
                <a:extLst>
                  <a:ext uri="{0D108BD9-81ED-4DB2-BD59-A6C34878D82A}">
                    <a16:rowId xmlns:a16="http://schemas.microsoft.com/office/drawing/2014/main" val="3036816074"/>
                  </a:ext>
                </a:extLst>
              </a:tr>
              <a:tr h="0">
                <a:tc>
                  <a:txBody>
                    <a:bodyPr/>
                    <a:lstStyle/>
                    <a:p>
                      <a:pPr marL="0" marR="0" lvl="0" indent="0" algn="l" rtl="0">
                        <a:lnSpc>
                          <a:spcPct val="100000"/>
                        </a:lnSpc>
                        <a:spcBef>
                          <a:spcPts val="0"/>
                        </a:spcBef>
                        <a:spcAft>
                          <a:spcPts val="0"/>
                        </a:spcAft>
                        <a:buClr>
                          <a:srgbClr val="000000"/>
                        </a:buClr>
                        <a:buSzPts val="1200"/>
                        <a:buFont typeface="Arial"/>
                        <a:buNone/>
                      </a:pPr>
                      <a:r>
                        <a:rPr lang="en-CA" sz="1000" u="none" strike="noStrike" cap="none">
                          <a:latin typeface="Poppins Medium"/>
                          <a:ea typeface="Poppins Medium"/>
                          <a:cs typeface="Poppins Medium"/>
                          <a:sym typeface="Poppins Medium"/>
                        </a:rPr>
                        <a:t>Contingent Consideration (Earnout on </a:t>
                      </a:r>
                      <a:r>
                        <a:rPr lang="en-CA" sz="1000" u="none" strike="noStrike" cap="none" err="1">
                          <a:latin typeface="Poppins Medium"/>
                          <a:ea typeface="Poppins Medium"/>
                          <a:cs typeface="Poppins Medium"/>
                          <a:sym typeface="Poppins Medium"/>
                        </a:rPr>
                        <a:t>Acq</a:t>
                      </a:r>
                      <a:r>
                        <a:rPr lang="en-CA" sz="1000" u="none" strike="noStrike" cap="none">
                          <a:latin typeface="Poppins Medium"/>
                          <a:ea typeface="Poppins Medium"/>
                          <a:cs typeface="Poppins Medium"/>
                          <a:sym typeface="Poppins Medium"/>
                        </a:rPr>
                        <a:t> of Replenish Nutrients) </a:t>
                      </a:r>
                      <a:r>
                        <a:rPr lang="en-CA" sz="1000" b="0" i="0" u="none" strike="noStrike" cap="none" baseline="30000">
                          <a:solidFill>
                            <a:schemeClr val="dk1"/>
                          </a:solidFill>
                          <a:latin typeface="Poppins Medium"/>
                          <a:ea typeface="Poppins Medium"/>
                          <a:cs typeface="Poppins Medium"/>
                          <a:sym typeface="Poppins Medium"/>
                        </a:rPr>
                        <a:t>5</a:t>
                      </a:r>
                      <a:endParaRPr sz="1000" b="0" i="0" u="none" strike="noStrike" cap="none" baseline="30000">
                        <a:solidFill>
                          <a:schemeClr val="dk1"/>
                        </a:solidFill>
                        <a:latin typeface="Poppins Medium"/>
                        <a:ea typeface="Poppins Medium"/>
                        <a:cs typeface="Poppins Medium"/>
                        <a:sym typeface="Poppins Medium"/>
                      </a:endParaRPr>
                    </a:p>
                  </a:txBody>
                  <a:tcPr marL="91450" marR="91450" marT="45725" marB="45725" anchor="ctr">
                    <a:solidFill>
                      <a:srgbClr val="E1EFD8"/>
                    </a:solidFill>
                  </a:tcPr>
                </a:tc>
                <a:tc>
                  <a:txBody>
                    <a:bodyPr/>
                    <a:lstStyle/>
                    <a:p>
                      <a:pPr marL="0" marR="0" lvl="0" indent="0" algn="r" rtl="0">
                        <a:lnSpc>
                          <a:spcPct val="100000"/>
                        </a:lnSpc>
                        <a:spcBef>
                          <a:spcPts val="0"/>
                        </a:spcBef>
                        <a:spcAft>
                          <a:spcPts val="0"/>
                        </a:spcAft>
                        <a:buClr>
                          <a:srgbClr val="000000"/>
                        </a:buClr>
                        <a:buSzPts val="1200"/>
                        <a:buFont typeface="Arial"/>
                        <a:buNone/>
                      </a:pPr>
                      <a:r>
                        <a:rPr lang="en-US" sz="1200" u="none" strike="noStrike" cap="none">
                          <a:latin typeface="Poppins Medium"/>
                          <a:ea typeface="Poppins Medium"/>
                          <a:cs typeface="Poppins Medium"/>
                          <a:sym typeface="Poppins Medium"/>
                        </a:rPr>
                        <a:t>7,000,000</a:t>
                      </a:r>
                      <a:endParaRPr sz="1200" u="none" strike="noStrike" cap="none">
                        <a:latin typeface="Poppins Medium"/>
                        <a:ea typeface="Poppins Medium"/>
                        <a:cs typeface="Poppins Medium"/>
                        <a:sym typeface="Poppins Medium"/>
                      </a:endParaRPr>
                    </a:p>
                  </a:txBody>
                  <a:tcPr marL="91450" marR="91450" marT="45725" marB="45725" anchor="ctr">
                    <a:solidFill>
                      <a:srgbClr val="E1EFD8"/>
                    </a:solidFill>
                  </a:tcPr>
                </a:tc>
                <a:extLst>
                  <a:ext uri="{0D108BD9-81ED-4DB2-BD59-A6C34878D82A}">
                    <a16:rowId xmlns:a16="http://schemas.microsoft.com/office/drawing/2014/main" val="10005"/>
                  </a:ext>
                </a:extLst>
              </a:tr>
              <a:tr h="348075">
                <a:tc>
                  <a:txBody>
                    <a:bodyPr/>
                    <a:lstStyle/>
                    <a:p>
                      <a:pPr marL="0" marR="0" lvl="0" indent="0" algn="l" rtl="0">
                        <a:lnSpc>
                          <a:spcPct val="100000"/>
                        </a:lnSpc>
                        <a:spcBef>
                          <a:spcPts val="0"/>
                        </a:spcBef>
                        <a:spcAft>
                          <a:spcPts val="0"/>
                        </a:spcAft>
                        <a:buClr>
                          <a:srgbClr val="000000"/>
                        </a:buClr>
                        <a:buSzPts val="1600"/>
                        <a:buFont typeface="Arial"/>
                        <a:buNone/>
                      </a:pPr>
                      <a:r>
                        <a:rPr lang="en-US" sz="1600" u="none" strike="noStrike" cap="none">
                          <a:solidFill>
                            <a:srgbClr val="FFFFFF"/>
                          </a:solidFill>
                          <a:latin typeface="Poppins Medium"/>
                          <a:ea typeface="Poppins Medium"/>
                          <a:cs typeface="Poppins Medium"/>
                          <a:sym typeface="Poppins Medium"/>
                        </a:rPr>
                        <a:t>Enterprise Value</a:t>
                      </a:r>
                      <a:endParaRPr sz="1400" u="none" strike="noStrike" cap="none"/>
                    </a:p>
                  </a:txBody>
                  <a:tcPr marL="91450" marR="91450" marT="45725" marB="45725" anchor="ctr">
                    <a:solidFill>
                      <a:srgbClr val="00C470"/>
                    </a:solidFill>
                  </a:tcPr>
                </a:tc>
                <a:tc>
                  <a:txBody>
                    <a:bodyPr/>
                    <a:lstStyle/>
                    <a:p>
                      <a:pPr marL="0" marR="0" lvl="0" indent="0" algn="r" rtl="0">
                        <a:lnSpc>
                          <a:spcPct val="100000"/>
                        </a:lnSpc>
                        <a:spcBef>
                          <a:spcPts val="0"/>
                        </a:spcBef>
                        <a:spcAft>
                          <a:spcPts val="0"/>
                        </a:spcAft>
                        <a:buClr>
                          <a:srgbClr val="000000"/>
                        </a:buClr>
                        <a:buSzPts val="1600"/>
                        <a:buFont typeface="Arial"/>
                        <a:buNone/>
                      </a:pPr>
                      <a:r>
                        <a:rPr lang="en-US" sz="1600" u="none" strike="noStrike" cap="none">
                          <a:solidFill>
                            <a:srgbClr val="FFFFFF"/>
                          </a:solidFill>
                          <a:latin typeface="Poppins Medium"/>
                          <a:ea typeface="Poppins Medium"/>
                          <a:cs typeface="Poppins Medium"/>
                          <a:sym typeface="Poppins Medium"/>
                        </a:rPr>
                        <a:t>40,493,568</a:t>
                      </a:r>
                      <a:endParaRPr sz="1400" u="none" strike="noStrike" cap="none"/>
                    </a:p>
                  </a:txBody>
                  <a:tcPr marL="91450" marR="91450" marT="45725" marB="45725" anchor="ctr">
                    <a:solidFill>
                      <a:srgbClr val="00C470"/>
                    </a:solidFill>
                  </a:tcPr>
                </a:tc>
                <a:extLst>
                  <a:ext uri="{0D108BD9-81ED-4DB2-BD59-A6C34878D82A}">
                    <a16:rowId xmlns:a16="http://schemas.microsoft.com/office/drawing/2014/main" val="10006"/>
                  </a:ext>
                </a:extLst>
              </a:tr>
            </a:tbl>
          </a:graphicData>
        </a:graphic>
      </p:graphicFrame>
      <p:pic>
        <p:nvPicPr>
          <p:cNvPr id="417" name="Google Shape;417;p25"/>
          <p:cNvPicPr preferRelativeResize="0"/>
          <p:nvPr/>
        </p:nvPicPr>
        <p:blipFill rotWithShape="1">
          <a:blip r:embed="rId4">
            <a:alphaModFix/>
          </a:blip>
          <a:srcRect/>
          <a:stretch/>
        </p:blipFill>
        <p:spPr>
          <a:xfrm>
            <a:off x="436100" y="514939"/>
            <a:ext cx="1537158" cy="461675"/>
          </a:xfrm>
          <a:prstGeom prst="rect">
            <a:avLst/>
          </a:prstGeom>
          <a:noFill/>
          <a:ln>
            <a:noFill/>
          </a:ln>
        </p:spPr>
      </p:pic>
      <p:sp>
        <p:nvSpPr>
          <p:cNvPr id="418" name="Google Shape;418;p25"/>
          <p:cNvSpPr txBox="1"/>
          <p:nvPr/>
        </p:nvSpPr>
        <p:spPr>
          <a:xfrm>
            <a:off x="814091" y="1547599"/>
            <a:ext cx="35382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Capital </a:t>
            </a:r>
            <a:r>
              <a:rPr lang="en-US" sz="2600" b="0" i="0" u="none" strike="noStrike" cap="none">
                <a:solidFill>
                  <a:srgbClr val="009A58"/>
                </a:solidFill>
                <a:latin typeface="Poppins SemiBold"/>
                <a:ea typeface="Poppins SemiBold"/>
                <a:cs typeface="Poppins SemiBold"/>
                <a:sym typeface="Poppins SemiBold"/>
              </a:rPr>
              <a:t>Structure</a:t>
            </a:r>
            <a:endParaRPr sz="2600" b="0" i="0" u="none" strike="noStrike" cap="none">
              <a:solidFill>
                <a:srgbClr val="009A58"/>
              </a:solidFill>
              <a:latin typeface="Poppins SemiBold"/>
              <a:ea typeface="Poppins SemiBold"/>
              <a:cs typeface="Poppins SemiBold"/>
              <a:sym typeface="Poppins SemiBold"/>
            </a:endParaRPr>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26"/>
          <p:cNvSpPr/>
          <p:nvPr/>
        </p:nvSpPr>
        <p:spPr>
          <a:xfrm>
            <a:off x="0" y="0"/>
            <a:ext cx="12192000" cy="6858000"/>
          </a:xfrm>
          <a:prstGeom prst="rect">
            <a:avLst/>
          </a:prstGeom>
          <a:gradFill>
            <a:gsLst>
              <a:gs pos="0">
                <a:srgbClr val="50CB53"/>
              </a:gs>
              <a:gs pos="36000">
                <a:srgbClr val="50CB53"/>
              </a:gs>
              <a:gs pos="100000">
                <a:srgbClr val="007C48"/>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24" name="Google Shape;424;p26"/>
          <p:cNvPicPr preferRelativeResize="0">
            <a:picLocks noGrp="1"/>
          </p:cNvPicPr>
          <p:nvPr>
            <p:ph type="pic" idx="2"/>
          </p:nvPr>
        </p:nvPicPr>
        <p:blipFill rotWithShape="1">
          <a:blip r:embed="rId3">
            <a:alphaModFix/>
          </a:blip>
          <a:srcRect t="12500" b="12500"/>
          <a:stretch/>
        </p:blipFill>
        <p:spPr>
          <a:xfrm>
            <a:off x="0" y="0"/>
            <a:ext cx="12192000" cy="6858000"/>
          </a:xfrm>
          <a:prstGeom prst="rect">
            <a:avLst/>
          </a:prstGeom>
          <a:solidFill>
            <a:srgbClr val="F2F2F2"/>
          </a:solidFill>
          <a:ln>
            <a:noFill/>
          </a:ln>
        </p:spPr>
      </p:pic>
      <p:sp>
        <p:nvSpPr>
          <p:cNvPr id="425" name="Google Shape;425;p26"/>
          <p:cNvSpPr/>
          <p:nvPr/>
        </p:nvSpPr>
        <p:spPr>
          <a:xfrm>
            <a:off x="0" y="0"/>
            <a:ext cx="12192000" cy="6858000"/>
          </a:xfrm>
          <a:prstGeom prst="rect">
            <a:avLst/>
          </a:prstGeom>
          <a:gradFill>
            <a:gsLst>
              <a:gs pos="0">
                <a:srgbClr val="007C48">
                  <a:alpha val="89411"/>
                </a:srgbClr>
              </a:gs>
              <a:gs pos="36000">
                <a:srgbClr val="007C48">
                  <a:alpha val="89411"/>
                </a:srgbClr>
              </a:gs>
              <a:gs pos="100000">
                <a:srgbClr val="50CB53">
                  <a:alpha val="89411"/>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6" name="Google Shape;426;p26"/>
          <p:cNvSpPr txBox="1"/>
          <p:nvPr/>
        </p:nvSpPr>
        <p:spPr>
          <a:xfrm>
            <a:off x="729332" y="2529870"/>
            <a:ext cx="7104028" cy="15696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rgbClr val="50CB53"/>
                </a:solidFill>
                <a:latin typeface="Poppins SemiBold"/>
                <a:ea typeface="Poppins SemiBold"/>
                <a:cs typeface="Poppins SemiBold"/>
                <a:sym typeface="Poppins SemiBold"/>
              </a:rPr>
              <a:t>Replenish Nutrients</a:t>
            </a:r>
            <a:r>
              <a:rPr lang="en-US" sz="4800" b="0" i="0" u="none" strike="noStrike" cap="none">
                <a:solidFill>
                  <a:schemeClr val="lt1"/>
                </a:solidFill>
                <a:latin typeface="Poppins SemiBold"/>
                <a:ea typeface="Poppins SemiBold"/>
                <a:cs typeface="Poppins SemiBold"/>
                <a:sym typeface="Poppins SemiBold"/>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800"/>
              <a:buFont typeface="Arial"/>
              <a:buNone/>
            </a:pPr>
            <a:r>
              <a:rPr lang="en-US" sz="4800" b="0" i="0" u="none" strike="noStrike" cap="none">
                <a:solidFill>
                  <a:schemeClr val="lt1"/>
                </a:solidFill>
                <a:latin typeface="Poppins SemiBold"/>
                <a:ea typeface="Poppins SemiBold"/>
                <a:cs typeface="Poppins SemiBold"/>
                <a:sym typeface="Poppins SemiBold"/>
              </a:rPr>
              <a:t>Management Team</a:t>
            </a:r>
            <a:endParaRPr sz="4800" b="0" i="0" u="none" strike="noStrike" cap="none">
              <a:solidFill>
                <a:schemeClr val="lt1"/>
              </a:solidFill>
              <a:latin typeface="Poppins SemiBold"/>
              <a:ea typeface="Poppins SemiBold"/>
              <a:cs typeface="Poppins SemiBold"/>
              <a:sym typeface="Poppins SemiBold"/>
            </a:endParaRPr>
          </a:p>
        </p:txBody>
      </p:sp>
      <p:sp>
        <p:nvSpPr>
          <p:cNvPr id="427" name="Google Shape;427;p26"/>
          <p:cNvSpPr txBox="1"/>
          <p:nvPr/>
        </p:nvSpPr>
        <p:spPr>
          <a:xfrm>
            <a:off x="8237850" y="650424"/>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b="0" i="0" u="none" strike="noStrike" cap="none">
                <a:solidFill>
                  <a:schemeClr val="lt1"/>
                </a:solidFill>
                <a:latin typeface="Poppins Light"/>
                <a:ea typeface="Poppins Light"/>
                <a:cs typeface="Poppins Light"/>
                <a:sym typeface="Poppins Light"/>
              </a:rPr>
              <a:t>Investor Presentation May 18, 2022</a:t>
            </a:r>
          </a:p>
        </p:txBody>
      </p:sp>
      <p:sp>
        <p:nvSpPr>
          <p:cNvPr id="428" name="Google Shape;428;p26"/>
          <p:cNvSpPr txBox="1"/>
          <p:nvPr/>
        </p:nvSpPr>
        <p:spPr>
          <a:xfrm>
            <a:off x="729332" y="4099530"/>
            <a:ext cx="5581565" cy="34317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Medium"/>
                <a:ea typeface="Poppins Medium"/>
                <a:cs typeface="Poppins Medium"/>
                <a:sym typeface="Poppins Medium"/>
              </a:rPr>
              <a:t>Experienced management team committed to building the company.</a:t>
            </a:r>
            <a:endParaRPr sz="1400" b="0" i="0" u="none" strike="noStrike" cap="none">
              <a:solidFill>
                <a:srgbClr val="000000"/>
              </a:solidFill>
              <a:latin typeface="Arial"/>
              <a:ea typeface="Arial"/>
              <a:cs typeface="Arial"/>
              <a:sym typeface="Arial"/>
            </a:endParaRPr>
          </a:p>
        </p:txBody>
      </p:sp>
      <p:pic>
        <p:nvPicPr>
          <p:cNvPr id="429" name="Google Shape;429;p26"/>
          <p:cNvPicPr preferRelativeResize="0"/>
          <p:nvPr/>
        </p:nvPicPr>
        <p:blipFill rotWithShape="1">
          <a:blip r:embed="rId4">
            <a:alphaModFix/>
          </a:blip>
          <a:srcRect/>
          <a:stretch/>
        </p:blipFill>
        <p:spPr>
          <a:xfrm>
            <a:off x="729325" y="303450"/>
            <a:ext cx="399190" cy="593275"/>
          </a:xfrm>
          <a:prstGeom prst="rect">
            <a:avLst/>
          </a:prstGeom>
          <a:noFill/>
          <a:ln>
            <a:noFill/>
          </a:ln>
        </p:spPr>
      </p:pic>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g12827e025bd_0_84"/>
          <p:cNvSpPr txBox="1"/>
          <p:nvPr/>
        </p:nvSpPr>
        <p:spPr>
          <a:xfrm>
            <a:off x="2515872" y="3166160"/>
            <a:ext cx="1739700" cy="443700"/>
          </a:xfrm>
          <a:prstGeom prst="rect">
            <a:avLst/>
          </a:prstGeom>
          <a:noFill/>
          <a:ln>
            <a:noFill/>
          </a:ln>
        </p:spPr>
        <p:txBody>
          <a:bodyPr spcFirstLastPara="1" wrap="square" lIns="0" tIns="12700" rIns="0" bIns="0" anchor="t" anchorCtr="0">
            <a:spAutoFit/>
          </a:bodyPr>
          <a:lstStyle/>
          <a:p>
            <a:pPr marL="12700" marR="0" lvl="0" indent="0" algn="ctr" rtl="0">
              <a:lnSpc>
                <a:spcPct val="100000"/>
              </a:lnSpc>
              <a:spcBef>
                <a:spcPts val="0"/>
              </a:spcBef>
              <a:spcAft>
                <a:spcPts val="0"/>
              </a:spcAft>
              <a:buClr>
                <a:srgbClr val="000000"/>
              </a:buClr>
              <a:buSzPts val="1200"/>
              <a:buFont typeface="Arial"/>
              <a:buNone/>
            </a:pPr>
            <a:r>
              <a:rPr lang="en-US" b="1" i="0" u="none" strike="noStrike" cap="none">
                <a:solidFill>
                  <a:schemeClr val="dk1"/>
                </a:solidFill>
                <a:latin typeface="Poppins"/>
                <a:ea typeface="Poppins"/>
                <a:cs typeface="Poppins"/>
                <a:sym typeface="Poppins"/>
              </a:rPr>
              <a:t>Keith Driver</a:t>
            </a:r>
            <a:endParaRPr b="1" i="0" u="none" strike="noStrike" cap="none">
              <a:solidFill>
                <a:schemeClr val="dk1"/>
              </a:solidFill>
              <a:latin typeface="Poppins"/>
              <a:ea typeface="Poppins"/>
              <a:cs typeface="Poppins"/>
              <a:sym typeface="Poppins"/>
            </a:endParaRPr>
          </a:p>
          <a:p>
            <a:pPr marL="12700" marR="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President &amp; CEO</a:t>
            </a:r>
            <a:endParaRPr b="0" i="0" u="none" strike="noStrike" cap="none">
              <a:solidFill>
                <a:srgbClr val="009A58"/>
              </a:solidFill>
              <a:latin typeface="Poppins"/>
              <a:ea typeface="Poppins"/>
              <a:cs typeface="Poppins"/>
              <a:sym typeface="Poppins"/>
            </a:endParaRPr>
          </a:p>
        </p:txBody>
      </p:sp>
      <p:sp>
        <p:nvSpPr>
          <p:cNvPr id="435" name="Google Shape;435;g12827e025bd_0_84"/>
          <p:cNvSpPr txBox="1"/>
          <p:nvPr/>
        </p:nvSpPr>
        <p:spPr>
          <a:xfrm>
            <a:off x="4637638" y="3171524"/>
            <a:ext cx="2182800" cy="443700"/>
          </a:xfrm>
          <a:prstGeom prst="rect">
            <a:avLst/>
          </a:prstGeom>
          <a:noFill/>
          <a:ln>
            <a:noFill/>
          </a:ln>
        </p:spPr>
        <p:txBody>
          <a:bodyPr spcFirstLastPara="1" wrap="square" lIns="0" tIns="12700" rIns="0" bIns="0" anchor="t" anchorCtr="0">
            <a:spAutoFit/>
          </a:bodyPr>
          <a:lstStyle/>
          <a:p>
            <a:pPr marL="12700" marR="5080" lvl="0" indent="0" algn="ctr" rtl="0">
              <a:lnSpc>
                <a:spcPct val="100000"/>
              </a:lnSpc>
              <a:spcBef>
                <a:spcPts val="0"/>
              </a:spcBef>
              <a:spcAft>
                <a:spcPts val="0"/>
              </a:spcAft>
              <a:buClr>
                <a:srgbClr val="000000"/>
              </a:buClr>
              <a:buSzPts val="1200"/>
              <a:buFont typeface="Arial"/>
              <a:buNone/>
            </a:pPr>
            <a:r>
              <a:rPr lang="en-US" b="1" i="0" u="none" strike="noStrike" cap="none">
                <a:solidFill>
                  <a:schemeClr val="dk1"/>
                </a:solidFill>
                <a:latin typeface="Poppins"/>
                <a:ea typeface="Poppins"/>
                <a:cs typeface="Poppins"/>
                <a:sym typeface="Poppins"/>
              </a:rPr>
              <a:t>Kerri Lee McGovern  </a:t>
            </a:r>
            <a:endParaRPr b="1" i="0" u="none" strike="noStrike" cap="none">
              <a:solidFill>
                <a:schemeClr val="dk1"/>
              </a:solidFill>
              <a:latin typeface="Poppins"/>
              <a:ea typeface="Poppins"/>
              <a:cs typeface="Poppins"/>
              <a:sym typeface="Poppins"/>
            </a:endParaRPr>
          </a:p>
          <a:p>
            <a:pPr marL="12700" marR="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COO</a:t>
            </a:r>
            <a:endParaRPr b="0" i="0" u="none" strike="noStrike" cap="none">
              <a:solidFill>
                <a:srgbClr val="009A58"/>
              </a:solidFill>
              <a:latin typeface="Poppins"/>
              <a:ea typeface="Poppins"/>
              <a:cs typeface="Poppins"/>
              <a:sym typeface="Poppins"/>
            </a:endParaRPr>
          </a:p>
        </p:txBody>
      </p:sp>
      <p:sp>
        <p:nvSpPr>
          <p:cNvPr id="436" name="Google Shape;436;g12827e025bd_0_84"/>
          <p:cNvSpPr txBox="1"/>
          <p:nvPr/>
        </p:nvSpPr>
        <p:spPr>
          <a:xfrm>
            <a:off x="2259806" y="5838287"/>
            <a:ext cx="2251800" cy="443700"/>
          </a:xfrm>
          <a:prstGeom prst="rect">
            <a:avLst/>
          </a:prstGeom>
          <a:noFill/>
          <a:ln>
            <a:noFill/>
          </a:ln>
        </p:spPr>
        <p:txBody>
          <a:bodyPr spcFirstLastPara="1" wrap="square" lIns="0" tIns="12700" rIns="0" bIns="0" anchor="t" anchorCtr="0">
            <a:spAutoFit/>
          </a:bodyPr>
          <a:lstStyle/>
          <a:p>
            <a:pPr marL="12700" marR="0" lvl="0" indent="0" algn="ctr" rtl="0">
              <a:lnSpc>
                <a:spcPct val="100000"/>
              </a:lnSpc>
              <a:spcBef>
                <a:spcPts val="0"/>
              </a:spcBef>
              <a:spcAft>
                <a:spcPts val="0"/>
              </a:spcAft>
              <a:buClr>
                <a:srgbClr val="000000"/>
              </a:buClr>
              <a:buSzPts val="1200"/>
              <a:buFont typeface="Arial"/>
              <a:buNone/>
            </a:pPr>
            <a:r>
              <a:rPr lang="en-US" b="1" i="0" u="none" strike="noStrike" cap="none">
                <a:solidFill>
                  <a:schemeClr val="dk1"/>
                </a:solidFill>
                <a:latin typeface="Poppins"/>
                <a:ea typeface="Poppins"/>
                <a:cs typeface="Poppins"/>
                <a:sym typeface="Poppins"/>
              </a:rPr>
              <a:t>Neil Wiens</a:t>
            </a:r>
            <a:endParaRPr b="1" i="0" u="none" strike="noStrike" cap="none">
              <a:solidFill>
                <a:schemeClr val="dk1"/>
              </a:solidFill>
              <a:latin typeface="Poppins"/>
              <a:ea typeface="Poppins"/>
              <a:cs typeface="Poppins"/>
              <a:sym typeface="Poppins"/>
            </a:endParaRPr>
          </a:p>
          <a:p>
            <a:pPr marL="12700" marR="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CTO &amp; Head of Sales</a:t>
            </a:r>
            <a:endParaRPr b="0" i="0" u="none" strike="noStrike" cap="none">
              <a:solidFill>
                <a:srgbClr val="009A58"/>
              </a:solidFill>
              <a:latin typeface="Poppins"/>
              <a:ea typeface="Poppins"/>
              <a:cs typeface="Poppins"/>
              <a:sym typeface="Poppins"/>
            </a:endParaRPr>
          </a:p>
        </p:txBody>
      </p:sp>
      <p:sp>
        <p:nvSpPr>
          <p:cNvPr id="437" name="Google Shape;437;g12827e025bd_0_84"/>
          <p:cNvSpPr txBox="1"/>
          <p:nvPr/>
        </p:nvSpPr>
        <p:spPr>
          <a:xfrm>
            <a:off x="4784779" y="5838280"/>
            <a:ext cx="1896000" cy="443700"/>
          </a:xfrm>
          <a:prstGeom prst="rect">
            <a:avLst/>
          </a:prstGeom>
          <a:noFill/>
          <a:ln>
            <a:noFill/>
          </a:ln>
        </p:spPr>
        <p:txBody>
          <a:bodyPr spcFirstLastPara="1" wrap="square" lIns="0" tIns="12700" rIns="0" bIns="0" anchor="t" anchorCtr="0">
            <a:spAutoFit/>
          </a:bodyPr>
          <a:lstStyle/>
          <a:p>
            <a:pPr marL="12700" marR="5080" lvl="0" indent="0" algn="ctr" rtl="0">
              <a:lnSpc>
                <a:spcPct val="100000"/>
              </a:lnSpc>
              <a:spcBef>
                <a:spcPts val="0"/>
              </a:spcBef>
              <a:spcAft>
                <a:spcPts val="0"/>
              </a:spcAft>
              <a:buClr>
                <a:srgbClr val="000000"/>
              </a:buClr>
              <a:buSzPts val="1200"/>
              <a:buFont typeface="Arial"/>
              <a:buNone/>
            </a:pPr>
            <a:r>
              <a:rPr lang="en-US" b="1" i="0" u="none" strike="noStrike" cap="none">
                <a:solidFill>
                  <a:schemeClr val="dk1"/>
                </a:solidFill>
                <a:latin typeface="Poppins"/>
                <a:ea typeface="Poppins"/>
                <a:cs typeface="Poppins"/>
                <a:sym typeface="Poppins"/>
              </a:rPr>
              <a:t>Gerard Philpott</a:t>
            </a:r>
            <a:endParaRPr b="1" i="0" u="none" strike="noStrike" cap="none">
              <a:solidFill>
                <a:schemeClr val="dk1"/>
              </a:solidFill>
              <a:latin typeface="Poppins"/>
              <a:ea typeface="Poppins"/>
              <a:cs typeface="Poppins"/>
              <a:sym typeface="Poppins"/>
            </a:endParaRPr>
          </a:p>
          <a:p>
            <a:pPr marL="12700" marR="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EVP, Corp. Dev.</a:t>
            </a:r>
            <a:endParaRPr b="0" i="0" u="none" strike="noStrike" cap="none">
              <a:solidFill>
                <a:srgbClr val="009A58"/>
              </a:solidFill>
              <a:latin typeface="Poppins"/>
              <a:ea typeface="Poppins"/>
              <a:cs typeface="Poppins"/>
              <a:sym typeface="Poppins"/>
            </a:endParaRPr>
          </a:p>
        </p:txBody>
      </p:sp>
      <p:sp>
        <p:nvSpPr>
          <p:cNvPr id="438" name="Google Shape;438;g12827e025bd_0_84"/>
          <p:cNvSpPr txBox="1"/>
          <p:nvPr/>
        </p:nvSpPr>
        <p:spPr>
          <a:xfrm>
            <a:off x="7096515" y="5838287"/>
            <a:ext cx="1917600" cy="443700"/>
          </a:xfrm>
          <a:prstGeom prst="rect">
            <a:avLst/>
          </a:prstGeom>
          <a:noFill/>
          <a:ln>
            <a:noFill/>
          </a:ln>
        </p:spPr>
        <p:txBody>
          <a:bodyPr spcFirstLastPara="1" wrap="square" lIns="0" tIns="12700" rIns="0" bIns="0" anchor="t" anchorCtr="0">
            <a:spAutoFit/>
          </a:bodyPr>
          <a:lstStyle/>
          <a:p>
            <a:pPr marL="12700" marR="0" lvl="0" indent="0" algn="ctr" rtl="0">
              <a:lnSpc>
                <a:spcPct val="100000"/>
              </a:lnSpc>
              <a:spcBef>
                <a:spcPts val="0"/>
              </a:spcBef>
              <a:spcAft>
                <a:spcPts val="0"/>
              </a:spcAft>
              <a:buClr>
                <a:srgbClr val="000000"/>
              </a:buClr>
              <a:buSzPts val="1200"/>
              <a:buFont typeface="Arial"/>
              <a:buNone/>
            </a:pPr>
            <a:r>
              <a:rPr lang="en-US" b="1" i="0" u="none" strike="noStrike" cap="none">
                <a:solidFill>
                  <a:schemeClr val="dk1"/>
                </a:solidFill>
                <a:latin typeface="Poppins"/>
                <a:ea typeface="Poppins"/>
                <a:cs typeface="Poppins"/>
                <a:sym typeface="Poppins"/>
              </a:rPr>
              <a:t>Kevin Erickson</a:t>
            </a:r>
            <a:endParaRPr b="1" i="0" u="none" strike="noStrike" cap="none">
              <a:solidFill>
                <a:schemeClr val="dk1"/>
              </a:solidFill>
              <a:latin typeface="Poppins"/>
              <a:ea typeface="Poppins"/>
              <a:cs typeface="Poppins"/>
              <a:sym typeface="Poppins"/>
            </a:endParaRPr>
          </a:p>
          <a:p>
            <a:pPr marL="12700" marR="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EVP, Facilities &amp; Ops</a:t>
            </a:r>
            <a:endParaRPr b="0" i="0" u="none" strike="noStrike" cap="none">
              <a:solidFill>
                <a:srgbClr val="009A58"/>
              </a:solidFill>
              <a:latin typeface="Poppins"/>
              <a:ea typeface="Poppins"/>
              <a:cs typeface="Poppins"/>
              <a:sym typeface="Poppins"/>
            </a:endParaRPr>
          </a:p>
        </p:txBody>
      </p:sp>
      <p:sp>
        <p:nvSpPr>
          <p:cNvPr id="439" name="Google Shape;439;g12827e025bd_0_84"/>
          <p:cNvSpPr txBox="1"/>
          <p:nvPr/>
        </p:nvSpPr>
        <p:spPr>
          <a:xfrm>
            <a:off x="6967383" y="3176155"/>
            <a:ext cx="2182800" cy="443700"/>
          </a:xfrm>
          <a:prstGeom prst="rect">
            <a:avLst/>
          </a:prstGeom>
          <a:noFill/>
          <a:ln>
            <a:noFill/>
          </a:ln>
        </p:spPr>
        <p:txBody>
          <a:bodyPr spcFirstLastPara="1" wrap="square" lIns="0" tIns="12700" rIns="0" bIns="0" anchor="t" anchorCtr="0">
            <a:spAutoFit/>
          </a:bodyPr>
          <a:lstStyle/>
          <a:p>
            <a:pPr marL="12700" marR="5080" lvl="0" indent="0" algn="ctr" rtl="0">
              <a:lnSpc>
                <a:spcPct val="100000"/>
              </a:lnSpc>
              <a:spcBef>
                <a:spcPts val="0"/>
              </a:spcBef>
              <a:spcAft>
                <a:spcPts val="0"/>
              </a:spcAft>
              <a:buClr>
                <a:srgbClr val="000000"/>
              </a:buClr>
              <a:buSzPts val="1200"/>
              <a:buFont typeface="Arial"/>
              <a:buNone/>
            </a:pPr>
            <a:r>
              <a:rPr lang="en-US" b="1" i="0" u="none" strike="noStrike" cap="none">
                <a:solidFill>
                  <a:srgbClr val="1D1C1D"/>
                </a:solidFill>
                <a:latin typeface="Poppins"/>
                <a:ea typeface="Poppins"/>
                <a:cs typeface="Poppins"/>
                <a:sym typeface="Poppins"/>
              </a:rPr>
              <a:t>Shawn McMillan</a:t>
            </a:r>
            <a:endParaRPr b="0" i="0" u="none" strike="noStrike" cap="none">
              <a:solidFill>
                <a:srgbClr val="1D1C1D"/>
              </a:solidFill>
              <a:latin typeface="Poppins"/>
              <a:ea typeface="Poppins"/>
              <a:cs typeface="Poppins"/>
              <a:sym typeface="Poppins"/>
            </a:endParaRPr>
          </a:p>
          <a:p>
            <a:pPr marL="12700" marR="5080" lvl="0" indent="0" algn="ctr" rtl="0">
              <a:lnSpc>
                <a:spcPct val="100000"/>
              </a:lnSpc>
              <a:spcBef>
                <a:spcPts val="0"/>
              </a:spcBef>
              <a:spcAft>
                <a:spcPts val="0"/>
              </a:spcAft>
              <a:buClr>
                <a:srgbClr val="000000"/>
              </a:buClr>
              <a:buSzPts val="1200"/>
              <a:buFont typeface="Arial"/>
              <a:buNone/>
            </a:pPr>
            <a:r>
              <a:rPr lang="en-US" b="0" i="0" u="none" strike="noStrike" cap="none">
                <a:solidFill>
                  <a:srgbClr val="009A58"/>
                </a:solidFill>
                <a:latin typeface="Poppins"/>
                <a:ea typeface="Poppins"/>
                <a:cs typeface="Poppins"/>
                <a:sym typeface="Poppins"/>
              </a:rPr>
              <a:t>CFO</a:t>
            </a:r>
            <a:endParaRPr b="0" i="0" u="none" strike="noStrike" cap="none">
              <a:solidFill>
                <a:srgbClr val="009A58"/>
              </a:solidFill>
              <a:latin typeface="Poppins"/>
              <a:ea typeface="Poppins"/>
              <a:cs typeface="Poppins"/>
              <a:sym typeface="Poppins"/>
            </a:endParaRPr>
          </a:p>
        </p:txBody>
      </p:sp>
      <p:pic>
        <p:nvPicPr>
          <p:cNvPr id="440" name="Google Shape;440;g12827e025bd_0_84" descr="A person smiling for the camera&#10;&#10;Description automatically generated with medium confidence"/>
          <p:cNvPicPr preferRelativeResize="0"/>
          <p:nvPr/>
        </p:nvPicPr>
        <p:blipFill rotWithShape="1">
          <a:blip r:embed="rId3">
            <a:alphaModFix/>
          </a:blip>
          <a:srcRect/>
          <a:stretch/>
        </p:blipFill>
        <p:spPr>
          <a:xfrm>
            <a:off x="4917542" y="4015771"/>
            <a:ext cx="1630447" cy="1659479"/>
          </a:xfrm>
          <a:prstGeom prst="rect">
            <a:avLst/>
          </a:prstGeom>
          <a:noFill/>
          <a:ln>
            <a:noFill/>
          </a:ln>
        </p:spPr>
      </p:pic>
      <p:pic>
        <p:nvPicPr>
          <p:cNvPr id="441" name="Google Shape;441;g12827e025bd_0_84" descr="A person with a beard&#10;&#10;Description automatically generated with low confidence"/>
          <p:cNvPicPr preferRelativeResize="0"/>
          <p:nvPr/>
        </p:nvPicPr>
        <p:blipFill rotWithShape="1">
          <a:blip r:embed="rId4">
            <a:alphaModFix/>
          </a:blip>
          <a:srcRect/>
          <a:stretch/>
        </p:blipFill>
        <p:spPr>
          <a:xfrm>
            <a:off x="2553288" y="1403116"/>
            <a:ext cx="1664825" cy="1659479"/>
          </a:xfrm>
          <a:prstGeom prst="rect">
            <a:avLst/>
          </a:prstGeom>
          <a:noFill/>
          <a:ln>
            <a:noFill/>
          </a:ln>
        </p:spPr>
      </p:pic>
      <p:pic>
        <p:nvPicPr>
          <p:cNvPr id="442" name="Google Shape;442;g12827e025bd_0_84" descr="A picture containing person&#10;&#10;Description automatically generated"/>
          <p:cNvPicPr preferRelativeResize="0"/>
          <p:nvPr/>
        </p:nvPicPr>
        <p:blipFill rotWithShape="1">
          <a:blip r:embed="rId5">
            <a:alphaModFix/>
          </a:blip>
          <a:srcRect/>
          <a:stretch/>
        </p:blipFill>
        <p:spPr>
          <a:xfrm>
            <a:off x="4914463" y="1402239"/>
            <a:ext cx="1629158" cy="1659479"/>
          </a:xfrm>
          <a:prstGeom prst="rect">
            <a:avLst/>
          </a:prstGeom>
          <a:noFill/>
          <a:ln>
            <a:noFill/>
          </a:ln>
        </p:spPr>
      </p:pic>
      <p:pic>
        <p:nvPicPr>
          <p:cNvPr id="443" name="Google Shape;443;g12827e025bd_0_84" descr="A person in a suit and tie&#10;&#10;Description automatically generated with medium confidence"/>
          <p:cNvPicPr preferRelativeResize="0"/>
          <p:nvPr/>
        </p:nvPicPr>
        <p:blipFill rotWithShape="1">
          <a:blip r:embed="rId6">
            <a:alphaModFix/>
          </a:blip>
          <a:srcRect/>
          <a:stretch/>
        </p:blipFill>
        <p:spPr>
          <a:xfrm>
            <a:off x="7222915" y="1402249"/>
            <a:ext cx="1664825" cy="1659479"/>
          </a:xfrm>
          <a:prstGeom prst="rect">
            <a:avLst/>
          </a:prstGeom>
          <a:noFill/>
          <a:ln>
            <a:noFill/>
          </a:ln>
        </p:spPr>
      </p:pic>
      <p:pic>
        <p:nvPicPr>
          <p:cNvPr id="444" name="Google Shape;444;g12827e025bd_0_84" descr="A person smiling for the camera&#10;&#10;Description automatically generated with medium confidence"/>
          <p:cNvPicPr preferRelativeResize="0"/>
          <p:nvPr/>
        </p:nvPicPr>
        <p:blipFill rotWithShape="1">
          <a:blip r:embed="rId7">
            <a:alphaModFix/>
          </a:blip>
          <a:srcRect/>
          <a:stretch/>
        </p:blipFill>
        <p:spPr>
          <a:xfrm>
            <a:off x="2552818" y="4015771"/>
            <a:ext cx="1675429" cy="1659479"/>
          </a:xfrm>
          <a:prstGeom prst="rect">
            <a:avLst/>
          </a:prstGeom>
          <a:noFill/>
          <a:ln>
            <a:noFill/>
          </a:ln>
        </p:spPr>
      </p:pic>
      <p:pic>
        <p:nvPicPr>
          <p:cNvPr id="445" name="Google Shape;445;g12827e025bd_0_84" descr="A person smiling for the camera&#10;&#10;Description automatically generated with medium confidence"/>
          <p:cNvPicPr preferRelativeResize="0"/>
          <p:nvPr/>
        </p:nvPicPr>
        <p:blipFill rotWithShape="1">
          <a:blip r:embed="rId8">
            <a:alphaModFix/>
          </a:blip>
          <a:srcRect/>
          <a:stretch/>
        </p:blipFill>
        <p:spPr>
          <a:xfrm>
            <a:off x="7217498" y="4015771"/>
            <a:ext cx="1682563" cy="1659480"/>
          </a:xfrm>
          <a:prstGeom prst="rect">
            <a:avLst/>
          </a:prstGeom>
          <a:noFill/>
          <a:ln>
            <a:noFill/>
          </a:ln>
        </p:spPr>
      </p:pic>
      <p:sp>
        <p:nvSpPr>
          <p:cNvPr id="446" name="Google Shape;446;g12827e025bd_0_84"/>
          <p:cNvSpPr txBox="1"/>
          <p:nvPr/>
        </p:nvSpPr>
        <p:spPr>
          <a:xfrm>
            <a:off x="6405664" y="585243"/>
            <a:ext cx="4777200" cy="4926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Management </a:t>
            </a:r>
            <a:r>
              <a:rPr lang="en-US" sz="2600" b="0" i="0" u="none" strike="noStrike" cap="none">
                <a:solidFill>
                  <a:srgbClr val="009A58"/>
                </a:solidFill>
                <a:latin typeface="Poppins SemiBold"/>
                <a:ea typeface="Poppins SemiBold"/>
                <a:cs typeface="Poppins SemiBold"/>
                <a:sym typeface="Poppins SemiBold"/>
              </a:rPr>
              <a:t>Team</a:t>
            </a:r>
            <a:endParaRPr sz="2600" b="0" i="0" u="none" strike="noStrike" cap="none">
              <a:solidFill>
                <a:srgbClr val="009A58"/>
              </a:solidFill>
              <a:latin typeface="Poppins SemiBold"/>
              <a:ea typeface="Poppins SemiBold"/>
              <a:cs typeface="Poppins SemiBold"/>
              <a:sym typeface="Poppins SemiBold"/>
            </a:endParaRPr>
          </a:p>
        </p:txBody>
      </p:sp>
      <p:sp>
        <p:nvSpPr>
          <p:cNvPr id="447" name="Google Shape;447;g12827e025bd_0_84"/>
          <p:cNvSpPr/>
          <p:nvPr/>
        </p:nvSpPr>
        <p:spPr>
          <a:xfrm>
            <a:off x="0" y="6475925"/>
            <a:ext cx="12192000" cy="3822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48" name="Google Shape;448;g12827e025bd_0_84"/>
          <p:cNvPicPr preferRelativeResize="0"/>
          <p:nvPr/>
        </p:nvPicPr>
        <p:blipFill rotWithShape="1">
          <a:blip r:embed="rId9">
            <a:alphaModFix/>
          </a:blip>
          <a:srcRect/>
          <a:stretch/>
        </p:blipFill>
        <p:spPr>
          <a:xfrm>
            <a:off x="436100" y="514939"/>
            <a:ext cx="1537158" cy="4616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g12827e025bd_0_393"/>
          <p:cNvSpPr/>
          <p:nvPr/>
        </p:nvSpPr>
        <p:spPr>
          <a:xfrm>
            <a:off x="9394370" y="0"/>
            <a:ext cx="2797500" cy="6858000"/>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4" name="Google Shape;454;g12827e025bd_0_393"/>
          <p:cNvSpPr txBox="1"/>
          <p:nvPr/>
        </p:nvSpPr>
        <p:spPr>
          <a:xfrm>
            <a:off x="9737271" y="573027"/>
            <a:ext cx="1350900" cy="13854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i="0" u="none" strike="noStrike" cap="none">
                <a:solidFill>
                  <a:srgbClr val="FFFFFF"/>
                </a:solidFill>
                <a:latin typeface="Poppins Light"/>
                <a:ea typeface="Poppins Light"/>
                <a:cs typeface="Poppins Light"/>
                <a:sym typeface="Poppins Light"/>
              </a:rPr>
              <a:t>Building a </a:t>
            </a:r>
            <a:endParaRPr sz="1200" i="0" u="none" strike="noStrike" cap="none">
              <a:solidFill>
                <a:srgbClr val="000000"/>
              </a:solidFill>
              <a:latin typeface="Poppins Light"/>
              <a:ea typeface="Poppins Light"/>
              <a:cs typeface="Poppins Light"/>
              <a:sym typeface="Poppins Light"/>
            </a:endParaRPr>
          </a:p>
          <a:p>
            <a:pPr marL="0" marR="0" lvl="0" indent="0" algn="r" rtl="0">
              <a:lnSpc>
                <a:spcPct val="150000"/>
              </a:lnSpc>
              <a:spcBef>
                <a:spcPts val="0"/>
              </a:spcBef>
              <a:spcAft>
                <a:spcPts val="0"/>
              </a:spcAft>
              <a:buClr>
                <a:srgbClr val="000000"/>
              </a:buClr>
              <a:buSzPts val="1200"/>
              <a:buFont typeface="Arial"/>
              <a:buNone/>
            </a:pPr>
            <a:r>
              <a:rPr lang="en-US" sz="1200" i="0" u="none" strike="noStrike" cap="none">
                <a:solidFill>
                  <a:srgbClr val="FFFFFF"/>
                </a:solidFill>
                <a:latin typeface="Poppins Light"/>
                <a:ea typeface="Poppins Light"/>
                <a:cs typeface="Poppins Light"/>
                <a:sym typeface="Poppins Light"/>
              </a:rPr>
              <a:t>world-class advisory and governance board.</a:t>
            </a:r>
            <a:endParaRPr sz="1200" i="0" u="none" strike="noStrike" cap="none">
              <a:solidFill>
                <a:srgbClr val="000000"/>
              </a:solidFill>
              <a:latin typeface="Poppins Light"/>
              <a:ea typeface="Poppins Light"/>
              <a:cs typeface="Poppins Light"/>
              <a:sym typeface="Poppins Light"/>
            </a:endParaRPr>
          </a:p>
        </p:txBody>
      </p:sp>
      <p:sp>
        <p:nvSpPr>
          <p:cNvPr id="455" name="Google Shape;455;g12827e025bd_0_393"/>
          <p:cNvSpPr txBox="1"/>
          <p:nvPr/>
        </p:nvSpPr>
        <p:spPr>
          <a:xfrm>
            <a:off x="8237850" y="6207902"/>
            <a:ext cx="2850300" cy="246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US" sz="1000">
                <a:solidFill>
                  <a:schemeClr val="lt1"/>
                </a:solidFill>
                <a:latin typeface="Poppins SemiBold"/>
                <a:ea typeface="Poppins SemiBold"/>
                <a:cs typeface="Poppins SemiBold"/>
                <a:sym typeface="Poppins SemiBold"/>
              </a:rPr>
              <a:t>24</a:t>
            </a:r>
            <a:endParaRPr sz="1000" b="0" i="0" u="none" strike="noStrike" cap="none">
              <a:solidFill>
                <a:schemeClr val="lt1"/>
              </a:solidFill>
              <a:latin typeface="Poppins SemiBold"/>
              <a:ea typeface="Poppins SemiBold"/>
              <a:cs typeface="Poppins SemiBold"/>
              <a:sym typeface="Poppins SemiBold"/>
            </a:endParaRPr>
          </a:p>
        </p:txBody>
      </p:sp>
      <p:pic>
        <p:nvPicPr>
          <p:cNvPr id="456" name="Google Shape;456;g12827e025bd_0_393"/>
          <p:cNvPicPr preferRelativeResize="0"/>
          <p:nvPr/>
        </p:nvPicPr>
        <p:blipFill rotWithShape="1">
          <a:blip r:embed="rId3">
            <a:alphaModFix/>
          </a:blip>
          <a:srcRect/>
          <a:stretch/>
        </p:blipFill>
        <p:spPr>
          <a:xfrm>
            <a:off x="5065565" y="2227220"/>
            <a:ext cx="1664825" cy="1664825"/>
          </a:xfrm>
          <a:prstGeom prst="rect">
            <a:avLst/>
          </a:prstGeom>
          <a:noFill/>
          <a:ln>
            <a:noFill/>
          </a:ln>
        </p:spPr>
      </p:pic>
      <p:sp>
        <p:nvSpPr>
          <p:cNvPr id="457" name="Google Shape;457;g12827e025bd_0_393"/>
          <p:cNvSpPr txBox="1"/>
          <p:nvPr/>
        </p:nvSpPr>
        <p:spPr>
          <a:xfrm>
            <a:off x="4697093" y="4090613"/>
            <a:ext cx="25815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US" b="1" i="0" u="none" strike="noStrike" cap="none">
                <a:solidFill>
                  <a:srgbClr val="262626"/>
                </a:solidFill>
                <a:latin typeface="Poppins"/>
                <a:ea typeface="Poppins"/>
                <a:cs typeface="Poppins"/>
                <a:sym typeface="Poppins"/>
              </a:rPr>
              <a:t>Chris Best</a:t>
            </a:r>
            <a:endParaRPr b="1" i="0" u="none" strike="noStrike" cap="none">
              <a:solidFill>
                <a:srgbClr val="262626"/>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200"/>
              <a:buFont typeface="Arial"/>
              <a:buNone/>
            </a:pPr>
            <a:r>
              <a:rPr lang="en-US" i="0" u="none" strike="noStrike" cap="none">
                <a:solidFill>
                  <a:srgbClr val="009A58"/>
                </a:solidFill>
                <a:latin typeface="Poppins"/>
                <a:ea typeface="Poppins"/>
                <a:cs typeface="Poppins"/>
                <a:sym typeface="Poppins"/>
              </a:rPr>
              <a:t>Independent Director</a:t>
            </a:r>
            <a:endParaRPr i="0" u="none" strike="noStrike" cap="none">
              <a:solidFill>
                <a:srgbClr val="009A58"/>
              </a:solidFill>
              <a:latin typeface="Poppins"/>
              <a:ea typeface="Poppins"/>
              <a:cs typeface="Poppins"/>
              <a:sym typeface="Poppins"/>
            </a:endParaRPr>
          </a:p>
        </p:txBody>
      </p:sp>
      <p:pic>
        <p:nvPicPr>
          <p:cNvPr id="458" name="Google Shape;458;g12827e025bd_0_393"/>
          <p:cNvPicPr preferRelativeResize="0"/>
          <p:nvPr/>
        </p:nvPicPr>
        <p:blipFill rotWithShape="1">
          <a:blip r:embed="rId4">
            <a:alphaModFix/>
          </a:blip>
          <a:srcRect/>
          <a:stretch/>
        </p:blipFill>
        <p:spPr>
          <a:xfrm>
            <a:off x="7276388" y="2227219"/>
            <a:ext cx="1664825" cy="1664825"/>
          </a:xfrm>
          <a:prstGeom prst="rect">
            <a:avLst/>
          </a:prstGeom>
          <a:noFill/>
          <a:ln>
            <a:noFill/>
          </a:ln>
        </p:spPr>
      </p:pic>
      <p:sp>
        <p:nvSpPr>
          <p:cNvPr id="459" name="Google Shape;459;g12827e025bd_0_393"/>
          <p:cNvSpPr txBox="1"/>
          <p:nvPr/>
        </p:nvSpPr>
        <p:spPr>
          <a:xfrm>
            <a:off x="6818052" y="4090612"/>
            <a:ext cx="25815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US" b="1" i="0" u="none" strike="noStrike" cap="none">
                <a:solidFill>
                  <a:srgbClr val="262626"/>
                </a:solidFill>
                <a:latin typeface="Poppins"/>
                <a:ea typeface="Poppins"/>
                <a:cs typeface="Poppins"/>
                <a:sym typeface="Poppins"/>
              </a:rPr>
              <a:t>Catherine Stretch</a:t>
            </a:r>
            <a:endParaRPr b="1">
              <a:solidFill>
                <a:srgbClr val="262626"/>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200"/>
              <a:buFont typeface="Arial"/>
              <a:buNone/>
            </a:pPr>
            <a:r>
              <a:rPr lang="en-US" i="0" u="none" strike="noStrike" cap="none">
                <a:solidFill>
                  <a:srgbClr val="009A58"/>
                </a:solidFill>
                <a:latin typeface="Poppins"/>
                <a:ea typeface="Poppins"/>
                <a:cs typeface="Poppins"/>
                <a:sym typeface="Poppins"/>
              </a:rPr>
              <a:t> Independent Director</a:t>
            </a:r>
            <a:endParaRPr i="0" u="none" strike="noStrike" cap="none">
              <a:solidFill>
                <a:srgbClr val="009A58"/>
              </a:solidFill>
              <a:latin typeface="Poppins"/>
              <a:ea typeface="Poppins"/>
              <a:cs typeface="Poppins"/>
              <a:sym typeface="Poppins"/>
            </a:endParaRPr>
          </a:p>
        </p:txBody>
      </p:sp>
      <p:sp>
        <p:nvSpPr>
          <p:cNvPr id="460" name="Google Shape;460;g12827e025bd_0_393"/>
          <p:cNvSpPr txBox="1"/>
          <p:nvPr/>
        </p:nvSpPr>
        <p:spPr>
          <a:xfrm>
            <a:off x="3707389" y="1004118"/>
            <a:ext cx="4777200" cy="4926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2800"/>
              <a:buFont typeface="Arial"/>
              <a:buNone/>
            </a:pPr>
            <a:r>
              <a:rPr lang="en-US" sz="2600" b="0" i="0" u="none" strike="noStrike" cap="none">
                <a:solidFill>
                  <a:srgbClr val="262626"/>
                </a:solidFill>
                <a:latin typeface="Poppins SemiBold"/>
                <a:ea typeface="Poppins SemiBold"/>
                <a:cs typeface="Poppins SemiBold"/>
                <a:sym typeface="Poppins SemiBold"/>
              </a:rPr>
              <a:t>Board of </a:t>
            </a:r>
            <a:r>
              <a:rPr lang="en-US" sz="2600" b="0" i="0" u="none" strike="noStrike" cap="none">
                <a:solidFill>
                  <a:srgbClr val="009A58"/>
                </a:solidFill>
                <a:latin typeface="Poppins SemiBold"/>
                <a:ea typeface="Poppins SemiBold"/>
                <a:cs typeface="Poppins SemiBold"/>
                <a:sym typeface="Poppins SemiBold"/>
              </a:rPr>
              <a:t>Directors</a:t>
            </a:r>
            <a:endParaRPr sz="2600" b="0" i="0" u="none" strike="noStrike" cap="none">
              <a:solidFill>
                <a:srgbClr val="009A58"/>
              </a:solidFill>
              <a:latin typeface="Poppins SemiBold"/>
              <a:ea typeface="Poppins SemiBold"/>
              <a:cs typeface="Poppins SemiBold"/>
              <a:sym typeface="Poppins SemiBold"/>
            </a:endParaRPr>
          </a:p>
        </p:txBody>
      </p:sp>
      <p:sp>
        <p:nvSpPr>
          <p:cNvPr id="462" name="Google Shape;462;g12827e025bd_0_393"/>
          <p:cNvSpPr txBox="1"/>
          <p:nvPr/>
        </p:nvSpPr>
        <p:spPr>
          <a:xfrm>
            <a:off x="499042" y="4090613"/>
            <a:ext cx="20232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US" b="1" i="0" u="none" strike="noStrike" cap="none">
                <a:solidFill>
                  <a:srgbClr val="262626"/>
                </a:solidFill>
                <a:latin typeface="Poppins"/>
                <a:ea typeface="Poppins"/>
                <a:cs typeface="Poppins"/>
                <a:sym typeface="Poppins"/>
              </a:rPr>
              <a:t>Keith Driver</a:t>
            </a:r>
            <a:endParaRPr b="1" i="0" u="none" strike="noStrike" cap="none">
              <a:solidFill>
                <a:srgbClr val="262626"/>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200"/>
              <a:buFont typeface="Arial"/>
              <a:buNone/>
            </a:pPr>
            <a:r>
              <a:rPr lang="en-US" i="0" u="none" strike="noStrike" cap="none">
                <a:solidFill>
                  <a:srgbClr val="009A58"/>
                </a:solidFill>
                <a:latin typeface="Poppins"/>
                <a:ea typeface="Poppins"/>
                <a:cs typeface="Poppins"/>
                <a:sym typeface="Poppins"/>
              </a:rPr>
              <a:t>President &amp; CEO</a:t>
            </a:r>
            <a:endParaRPr i="0" u="none" strike="noStrike" cap="none">
              <a:solidFill>
                <a:srgbClr val="009A58"/>
              </a:solidFill>
              <a:latin typeface="Poppins"/>
              <a:ea typeface="Poppins"/>
              <a:cs typeface="Poppins"/>
              <a:sym typeface="Poppins"/>
            </a:endParaRPr>
          </a:p>
        </p:txBody>
      </p:sp>
      <p:sp>
        <p:nvSpPr>
          <p:cNvPr id="463" name="Google Shape;463;g12827e025bd_0_393"/>
          <p:cNvSpPr txBox="1"/>
          <p:nvPr/>
        </p:nvSpPr>
        <p:spPr>
          <a:xfrm>
            <a:off x="2421066" y="4090613"/>
            <a:ext cx="25815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US" b="1" i="0" u="none" strike="noStrike" cap="none">
                <a:solidFill>
                  <a:srgbClr val="262626"/>
                </a:solidFill>
                <a:latin typeface="Poppins"/>
                <a:ea typeface="Poppins"/>
                <a:cs typeface="Poppins"/>
                <a:sym typeface="Poppins"/>
              </a:rPr>
              <a:t>Neil Wiens</a:t>
            </a:r>
            <a:endParaRPr b="1" i="0" u="none" strike="noStrike" cap="none">
              <a:solidFill>
                <a:srgbClr val="262626"/>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200"/>
              <a:buFont typeface="Arial"/>
              <a:buNone/>
            </a:pPr>
            <a:r>
              <a:rPr lang="en-US" i="0" u="none" strike="noStrike" cap="none">
                <a:solidFill>
                  <a:srgbClr val="009A58"/>
                </a:solidFill>
                <a:latin typeface="Poppins"/>
                <a:ea typeface="Poppins"/>
                <a:cs typeface="Poppins"/>
                <a:sym typeface="Poppins"/>
              </a:rPr>
              <a:t>CTO &amp; Head of Sales</a:t>
            </a:r>
            <a:endParaRPr i="0" u="none" strike="noStrike" cap="none">
              <a:solidFill>
                <a:srgbClr val="009A58"/>
              </a:solidFill>
              <a:latin typeface="Poppins"/>
              <a:ea typeface="Poppins"/>
              <a:cs typeface="Poppins"/>
              <a:sym typeface="Poppins"/>
            </a:endParaRPr>
          </a:p>
        </p:txBody>
      </p:sp>
      <p:pic>
        <p:nvPicPr>
          <p:cNvPr id="464" name="Google Shape;464;g12827e025bd_0_393"/>
          <p:cNvPicPr preferRelativeResize="0"/>
          <p:nvPr/>
        </p:nvPicPr>
        <p:blipFill rotWithShape="1">
          <a:blip r:embed="rId5">
            <a:alphaModFix/>
          </a:blip>
          <a:srcRect/>
          <a:stretch/>
        </p:blipFill>
        <p:spPr>
          <a:xfrm>
            <a:off x="436100" y="514939"/>
            <a:ext cx="1537158" cy="461675"/>
          </a:xfrm>
          <a:prstGeom prst="rect">
            <a:avLst/>
          </a:prstGeom>
          <a:noFill/>
          <a:ln>
            <a:noFill/>
          </a:ln>
        </p:spPr>
      </p:pic>
      <p:pic>
        <p:nvPicPr>
          <p:cNvPr id="465" name="Google Shape;465;g12827e025bd_0_393" descr="A person with a beard&#10;&#10;Description automatically generated with low confidence"/>
          <p:cNvPicPr preferRelativeResize="0"/>
          <p:nvPr/>
        </p:nvPicPr>
        <p:blipFill rotWithShape="1">
          <a:blip r:embed="rId6">
            <a:alphaModFix/>
          </a:blip>
          <a:srcRect/>
          <a:stretch/>
        </p:blipFill>
        <p:spPr>
          <a:xfrm>
            <a:off x="678226" y="2228054"/>
            <a:ext cx="1664825" cy="1659479"/>
          </a:xfrm>
          <a:prstGeom prst="rect">
            <a:avLst/>
          </a:prstGeom>
          <a:noFill/>
          <a:ln>
            <a:noFill/>
          </a:ln>
        </p:spPr>
      </p:pic>
      <p:pic>
        <p:nvPicPr>
          <p:cNvPr id="466" name="Google Shape;466;g12827e025bd_0_393" descr="A person smiling for the camera&#10;&#10;Description automatically generated with medium confidence"/>
          <p:cNvPicPr preferRelativeResize="0"/>
          <p:nvPr/>
        </p:nvPicPr>
        <p:blipFill rotWithShape="1">
          <a:blip r:embed="rId7">
            <a:alphaModFix/>
          </a:blip>
          <a:srcRect/>
          <a:stretch/>
        </p:blipFill>
        <p:spPr>
          <a:xfrm>
            <a:off x="2874093" y="2228058"/>
            <a:ext cx="1675429" cy="1659479"/>
          </a:xfrm>
          <a:prstGeom prst="rect">
            <a:avLst/>
          </a:prstGeom>
          <a:noFill/>
          <a:ln>
            <a:noFill/>
          </a:ln>
        </p:spPr>
      </p:pic>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1" name="Google Shape;471;p34"/>
          <p:cNvPicPr preferRelativeResize="0">
            <a:picLocks noGrp="1"/>
          </p:cNvPicPr>
          <p:nvPr>
            <p:ph type="pic" idx="2"/>
          </p:nvPr>
        </p:nvPicPr>
        <p:blipFill rotWithShape="1">
          <a:blip r:embed="rId3">
            <a:alphaModFix/>
          </a:blip>
          <a:srcRect l="4943" r="4943"/>
          <a:stretch/>
        </p:blipFill>
        <p:spPr>
          <a:xfrm>
            <a:off x="8985699" y="0"/>
            <a:ext cx="3222390" cy="6858000"/>
          </a:xfrm>
          <a:prstGeom prst="rect">
            <a:avLst/>
          </a:prstGeom>
          <a:solidFill>
            <a:srgbClr val="F2F2F2"/>
          </a:solidFill>
          <a:ln>
            <a:noFill/>
          </a:ln>
        </p:spPr>
      </p:pic>
      <p:sp>
        <p:nvSpPr>
          <p:cNvPr id="472" name="Google Shape;472;p34"/>
          <p:cNvSpPr/>
          <p:nvPr/>
        </p:nvSpPr>
        <p:spPr>
          <a:xfrm>
            <a:off x="-12323" y="1655734"/>
            <a:ext cx="11001451" cy="1294295"/>
          </a:xfrm>
          <a:prstGeom prst="rect">
            <a:avLst/>
          </a:prstGeom>
          <a:gradFill>
            <a:gsLst>
              <a:gs pos="0">
                <a:srgbClr val="007C48"/>
              </a:gs>
              <a:gs pos="9740">
                <a:srgbClr val="007C48"/>
              </a:gs>
              <a:gs pos="22000">
                <a:srgbClr val="007C48"/>
              </a:gs>
              <a:gs pos="100000">
                <a:srgbClr val="50CB53"/>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73" name="Google Shape;473;p34"/>
          <p:cNvSpPr txBox="1"/>
          <p:nvPr/>
        </p:nvSpPr>
        <p:spPr>
          <a:xfrm>
            <a:off x="1219912" y="3476281"/>
            <a:ext cx="2340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i="0" u="none" strike="noStrike" cap="none">
                <a:solidFill>
                  <a:srgbClr val="262626"/>
                </a:solidFill>
                <a:latin typeface="Poppins SemiBold"/>
                <a:ea typeface="Poppins SemiBold"/>
                <a:cs typeface="Poppins SemiBold"/>
                <a:sym typeface="Poppins SemiBold"/>
              </a:rPr>
              <a:t>General Inquiry</a:t>
            </a:r>
            <a:endParaRPr i="0" u="none" strike="noStrike" cap="none">
              <a:solidFill>
                <a:srgbClr val="262626"/>
              </a:solidFill>
              <a:latin typeface="Poppins SemiBold"/>
              <a:ea typeface="Poppins SemiBold"/>
              <a:cs typeface="Poppins SemiBold"/>
              <a:sym typeface="Poppins SemiBold"/>
            </a:endParaRPr>
          </a:p>
        </p:txBody>
      </p:sp>
      <p:sp>
        <p:nvSpPr>
          <p:cNvPr id="474" name="Google Shape;474;p34"/>
          <p:cNvSpPr txBox="1"/>
          <p:nvPr/>
        </p:nvSpPr>
        <p:spPr>
          <a:xfrm>
            <a:off x="782540" y="2113469"/>
            <a:ext cx="58398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600" b="0" i="0" u="none" strike="noStrike" cap="none">
                <a:solidFill>
                  <a:schemeClr val="lt1"/>
                </a:solidFill>
                <a:latin typeface="Poppins SemiBold"/>
                <a:ea typeface="Poppins SemiBold"/>
                <a:cs typeface="Poppins SemiBold"/>
                <a:sym typeface="Poppins SemiBold"/>
              </a:rPr>
              <a:t>Head </a:t>
            </a:r>
            <a:r>
              <a:rPr lang="en-US" sz="2600" b="0" i="0" u="none" strike="noStrike" cap="none">
                <a:solidFill>
                  <a:srgbClr val="50CB53"/>
                </a:solidFill>
                <a:latin typeface="Poppins SemiBold"/>
                <a:ea typeface="Poppins SemiBold"/>
                <a:cs typeface="Poppins SemiBold"/>
                <a:sym typeface="Poppins SemiBold"/>
              </a:rPr>
              <a:t>Office</a:t>
            </a:r>
            <a:endParaRPr sz="2600" b="0" i="0" u="none" strike="noStrike" cap="none">
              <a:solidFill>
                <a:srgbClr val="50CB53"/>
              </a:solidFill>
              <a:latin typeface="Poppins SemiBold"/>
              <a:ea typeface="Poppins SemiBold"/>
              <a:cs typeface="Poppins SemiBold"/>
              <a:sym typeface="Poppins SemiBold"/>
            </a:endParaRPr>
          </a:p>
        </p:txBody>
      </p:sp>
      <p:sp>
        <p:nvSpPr>
          <p:cNvPr id="475" name="Google Shape;475;p34"/>
          <p:cNvSpPr txBox="1"/>
          <p:nvPr/>
        </p:nvSpPr>
        <p:spPr>
          <a:xfrm>
            <a:off x="7543130" y="1954964"/>
            <a:ext cx="2901713" cy="62017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a:ea typeface="Poppins"/>
                <a:cs typeface="Poppins"/>
                <a:sym typeface="Poppins"/>
              </a:rPr>
              <a:t>Suite 610, 600 – 6th Avenue SW  </a:t>
            </a:r>
            <a:endParaRPr sz="1400" b="0" i="0" u="none" strike="noStrike" cap="none">
              <a:solidFill>
                <a:srgbClr val="000000"/>
              </a:solidFill>
              <a:latin typeface="Arial"/>
              <a:ea typeface="Arial"/>
              <a:cs typeface="Arial"/>
              <a:sym typeface="Arial"/>
            </a:endParaRPr>
          </a:p>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a:ea typeface="Poppins"/>
                <a:cs typeface="Poppins"/>
                <a:sym typeface="Poppins"/>
              </a:rPr>
              <a:t>Calgary, Alberta  T2P 0S5 </a:t>
            </a:r>
            <a:endParaRPr sz="1200" b="0" i="0" u="none" strike="noStrike" cap="none">
              <a:solidFill>
                <a:schemeClr val="lt1"/>
              </a:solidFill>
              <a:latin typeface="Poppins"/>
              <a:ea typeface="Poppins"/>
              <a:cs typeface="Poppins"/>
              <a:sym typeface="Poppins"/>
            </a:endParaRPr>
          </a:p>
        </p:txBody>
      </p:sp>
      <p:sp>
        <p:nvSpPr>
          <p:cNvPr id="476" name="Google Shape;476;p34"/>
          <p:cNvSpPr txBox="1"/>
          <p:nvPr/>
        </p:nvSpPr>
        <p:spPr>
          <a:xfrm>
            <a:off x="9401452" y="650424"/>
            <a:ext cx="1686600" cy="8310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US" sz="1200" b="0" i="0" u="none" strike="noStrike" cap="none">
                <a:solidFill>
                  <a:schemeClr val="lt1"/>
                </a:solidFill>
                <a:latin typeface="Poppins Light"/>
                <a:ea typeface="Poppins Light"/>
                <a:cs typeface="Poppins Light"/>
                <a:sym typeface="Poppins Light"/>
              </a:rPr>
              <a:t>Proven technology platform at commercial scale</a:t>
            </a:r>
            <a:endParaRPr sz="1200" b="0" i="0" u="none" strike="noStrike" cap="none">
              <a:solidFill>
                <a:srgbClr val="000000"/>
              </a:solidFill>
              <a:latin typeface="Arial"/>
              <a:ea typeface="Arial"/>
              <a:cs typeface="Arial"/>
              <a:sym typeface="Arial"/>
            </a:endParaRPr>
          </a:p>
        </p:txBody>
      </p:sp>
      <p:sp>
        <p:nvSpPr>
          <p:cNvPr id="477" name="Google Shape;477;p34"/>
          <p:cNvSpPr txBox="1"/>
          <p:nvPr/>
        </p:nvSpPr>
        <p:spPr>
          <a:xfrm>
            <a:off x="1219912" y="3596238"/>
            <a:ext cx="2160300" cy="3078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i="0" u="none" strike="noStrike" cap="none">
                <a:solidFill>
                  <a:srgbClr val="0C0C0C"/>
                </a:solidFill>
                <a:latin typeface="Poppins Light"/>
                <a:ea typeface="Poppins Light"/>
                <a:cs typeface="Poppins Light"/>
                <a:sym typeface="Poppins Light"/>
              </a:rPr>
              <a:t>403-457-1029 </a:t>
            </a:r>
            <a:endParaRPr i="0" u="none" strike="noStrike" cap="none">
              <a:solidFill>
                <a:srgbClr val="0C0C0C"/>
              </a:solidFill>
              <a:latin typeface="Poppins Light"/>
              <a:ea typeface="Poppins Light"/>
              <a:cs typeface="Poppins Light"/>
              <a:sym typeface="Poppins Light"/>
            </a:endParaRPr>
          </a:p>
        </p:txBody>
      </p:sp>
      <p:sp>
        <p:nvSpPr>
          <p:cNvPr id="478" name="Google Shape;478;p34"/>
          <p:cNvSpPr txBox="1"/>
          <p:nvPr/>
        </p:nvSpPr>
        <p:spPr>
          <a:xfrm>
            <a:off x="1235125" y="4356505"/>
            <a:ext cx="28752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i="0" u="none" strike="noStrike" cap="none">
                <a:solidFill>
                  <a:srgbClr val="262626"/>
                </a:solidFill>
                <a:latin typeface="Poppins SemiBold"/>
                <a:ea typeface="Poppins SemiBold"/>
                <a:cs typeface="Poppins SemiBold"/>
                <a:sym typeface="Poppins SemiBold"/>
              </a:rPr>
              <a:t>Website</a:t>
            </a:r>
            <a:endParaRPr i="0" u="none" strike="noStrike" cap="none">
              <a:solidFill>
                <a:srgbClr val="262626"/>
              </a:solidFill>
              <a:latin typeface="Poppins SemiBold"/>
              <a:ea typeface="Poppins SemiBold"/>
              <a:cs typeface="Poppins SemiBold"/>
              <a:sym typeface="Poppins SemiBold"/>
            </a:endParaRPr>
          </a:p>
        </p:txBody>
      </p:sp>
      <p:sp>
        <p:nvSpPr>
          <p:cNvPr id="479" name="Google Shape;479;p34"/>
          <p:cNvSpPr txBox="1"/>
          <p:nvPr/>
        </p:nvSpPr>
        <p:spPr>
          <a:xfrm>
            <a:off x="1235126" y="4465298"/>
            <a:ext cx="2856300" cy="3078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i="0" u="none" strike="noStrike" cap="none">
                <a:solidFill>
                  <a:srgbClr val="0C0C0C"/>
                </a:solidFill>
                <a:latin typeface="Poppins Light"/>
                <a:ea typeface="Poppins Light"/>
                <a:cs typeface="Poppins Light"/>
                <a:sym typeface="Poppins Light"/>
              </a:rPr>
              <a:t>www.replenishnutrients.com </a:t>
            </a:r>
            <a:endParaRPr i="0" u="none" strike="noStrike" cap="none">
              <a:solidFill>
                <a:srgbClr val="0C0C0C"/>
              </a:solidFill>
              <a:latin typeface="Poppins Light"/>
              <a:ea typeface="Poppins Light"/>
              <a:cs typeface="Poppins Light"/>
              <a:sym typeface="Poppins Light"/>
            </a:endParaRPr>
          </a:p>
        </p:txBody>
      </p:sp>
      <p:sp>
        <p:nvSpPr>
          <p:cNvPr id="480" name="Google Shape;480;p34"/>
          <p:cNvSpPr txBox="1"/>
          <p:nvPr/>
        </p:nvSpPr>
        <p:spPr>
          <a:xfrm>
            <a:off x="4087721" y="4457053"/>
            <a:ext cx="2126400" cy="3078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200"/>
              <a:buFont typeface="Arial"/>
              <a:buNone/>
            </a:pPr>
            <a:r>
              <a:rPr lang="en-US" i="0" u="none" strike="noStrike" cap="none">
                <a:solidFill>
                  <a:srgbClr val="0C0C0C"/>
                </a:solidFill>
                <a:latin typeface="Poppins Light"/>
                <a:ea typeface="Poppins Light"/>
                <a:cs typeface="Poppins Light"/>
                <a:sym typeface="Poppins Light"/>
              </a:rPr>
              <a:t>www.earthrenew.ca</a:t>
            </a:r>
            <a:endParaRPr i="0" u="none" strike="noStrike" cap="none">
              <a:solidFill>
                <a:srgbClr val="000000"/>
              </a:solidFill>
              <a:latin typeface="Poppins Light"/>
              <a:ea typeface="Poppins Light"/>
              <a:cs typeface="Poppins Light"/>
              <a:sym typeface="Poppins Light"/>
            </a:endParaRPr>
          </a:p>
        </p:txBody>
      </p:sp>
      <p:cxnSp>
        <p:nvCxnSpPr>
          <p:cNvPr id="481" name="Google Shape;481;p34"/>
          <p:cNvCxnSpPr/>
          <p:nvPr/>
        </p:nvCxnSpPr>
        <p:spPr>
          <a:xfrm>
            <a:off x="3989075" y="4639516"/>
            <a:ext cx="0" cy="279900"/>
          </a:xfrm>
          <a:prstGeom prst="straightConnector1">
            <a:avLst/>
          </a:prstGeom>
          <a:noFill/>
          <a:ln w="9525" cap="flat" cmpd="sng">
            <a:solidFill>
              <a:srgbClr val="A5A5A5"/>
            </a:solidFill>
            <a:prstDash val="solid"/>
            <a:miter lim="800000"/>
            <a:headEnd type="none" w="sm" len="sm"/>
            <a:tailEnd type="none" w="sm" len="sm"/>
          </a:ln>
        </p:spPr>
      </p:cxnSp>
      <p:sp>
        <p:nvSpPr>
          <p:cNvPr id="482" name="Google Shape;482;p34"/>
          <p:cNvSpPr txBox="1"/>
          <p:nvPr/>
        </p:nvSpPr>
        <p:spPr>
          <a:xfrm>
            <a:off x="824578" y="5449966"/>
            <a:ext cx="23400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i="0" u="none" strike="noStrike" cap="none">
                <a:solidFill>
                  <a:srgbClr val="262626"/>
                </a:solidFill>
                <a:latin typeface="Poppins SemiBold"/>
                <a:ea typeface="Poppins SemiBold"/>
                <a:cs typeface="Poppins SemiBold"/>
                <a:sym typeface="Poppins SemiBold"/>
              </a:rPr>
              <a:t>Keith Driver </a:t>
            </a:r>
            <a:endParaRPr sz="14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1200"/>
              <a:buFont typeface="Arial"/>
              <a:buNone/>
            </a:pPr>
            <a:r>
              <a:rPr lang="en-US" sz="1200" i="0" u="none" strike="noStrike" cap="none">
                <a:solidFill>
                  <a:srgbClr val="7F7F7F"/>
                </a:solidFill>
                <a:latin typeface="Poppins Medium"/>
                <a:ea typeface="Poppins Medium"/>
                <a:cs typeface="Poppins Medium"/>
                <a:sym typeface="Poppins Medium"/>
              </a:rPr>
              <a:t>CEO</a:t>
            </a:r>
            <a:endParaRPr sz="1200" i="0" u="none" strike="noStrike" cap="none">
              <a:solidFill>
                <a:srgbClr val="7F7F7F"/>
              </a:solidFill>
              <a:latin typeface="Poppins Medium"/>
              <a:ea typeface="Poppins Medium"/>
              <a:cs typeface="Poppins Medium"/>
              <a:sym typeface="Poppins Medium"/>
            </a:endParaRPr>
          </a:p>
        </p:txBody>
      </p:sp>
      <p:sp>
        <p:nvSpPr>
          <p:cNvPr id="483" name="Google Shape;483;p34"/>
          <p:cNvSpPr txBox="1"/>
          <p:nvPr/>
        </p:nvSpPr>
        <p:spPr>
          <a:xfrm>
            <a:off x="824575" y="5816375"/>
            <a:ext cx="2690400" cy="2463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100"/>
              <a:buFont typeface="Arial"/>
              <a:buNone/>
            </a:pPr>
            <a:r>
              <a:rPr lang="en-US" sz="1000" i="0" u="sng" strike="noStrike" cap="none">
                <a:solidFill>
                  <a:srgbClr val="007C48"/>
                </a:solidFill>
                <a:latin typeface="Poppins"/>
                <a:ea typeface="Poppins"/>
                <a:cs typeface="Poppins"/>
                <a:sym typeface="Poppins"/>
                <a:hlinkClick r:id="rId4">
                  <a:extLst>
                    <a:ext uri="{A12FA001-AC4F-418D-AE19-62706E023703}">
                      <ahyp:hlinkClr xmlns:ahyp="http://schemas.microsoft.com/office/drawing/2018/hyperlinkcolor" val="tx"/>
                    </a:ext>
                  </a:extLst>
                </a:hlinkClick>
              </a:rPr>
              <a:t>keith.driver@replenishnutrients.com</a:t>
            </a:r>
            <a:endParaRPr sz="1000" i="0" u="none" strike="noStrike" cap="none">
              <a:solidFill>
                <a:srgbClr val="007C48"/>
              </a:solidFill>
              <a:latin typeface="Poppins"/>
              <a:ea typeface="Poppins"/>
              <a:cs typeface="Poppins"/>
              <a:sym typeface="Poppins"/>
            </a:endParaRPr>
          </a:p>
        </p:txBody>
      </p:sp>
      <p:sp>
        <p:nvSpPr>
          <p:cNvPr id="484" name="Google Shape;484;p34"/>
          <p:cNvSpPr txBox="1"/>
          <p:nvPr/>
        </p:nvSpPr>
        <p:spPr>
          <a:xfrm>
            <a:off x="3408004" y="5449966"/>
            <a:ext cx="23400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i="0" u="none" strike="noStrike" cap="none">
                <a:solidFill>
                  <a:srgbClr val="262626"/>
                </a:solidFill>
                <a:latin typeface="Poppins SemiBold"/>
                <a:ea typeface="Poppins SemiBold"/>
                <a:cs typeface="Poppins SemiBold"/>
                <a:sym typeface="Poppins SemiBold"/>
              </a:rPr>
              <a:t>Neil Wiens</a:t>
            </a:r>
            <a:br>
              <a:rPr lang="en-US" sz="1200" i="0" u="none" strike="noStrike" cap="none">
                <a:solidFill>
                  <a:srgbClr val="262626"/>
                </a:solidFill>
                <a:latin typeface="Poppins SemiBold"/>
                <a:ea typeface="Poppins SemiBold"/>
                <a:cs typeface="Poppins SemiBold"/>
                <a:sym typeface="Poppins SemiBold"/>
              </a:rPr>
            </a:br>
            <a:r>
              <a:rPr lang="en-US" sz="1200" i="0" u="none" strike="noStrike" cap="none">
                <a:solidFill>
                  <a:srgbClr val="7F7F7F"/>
                </a:solidFill>
                <a:latin typeface="Poppins Medium"/>
                <a:ea typeface="Poppins Medium"/>
                <a:cs typeface="Poppins Medium"/>
                <a:sym typeface="Poppins Medium"/>
              </a:rPr>
              <a:t>CTO</a:t>
            </a:r>
            <a:endParaRPr sz="1200" i="0" u="none" strike="noStrike" cap="none">
              <a:solidFill>
                <a:srgbClr val="7F7F7F"/>
              </a:solidFill>
              <a:latin typeface="Poppins Medium"/>
              <a:ea typeface="Poppins Medium"/>
              <a:cs typeface="Poppins Medium"/>
              <a:sym typeface="Poppins Medium"/>
            </a:endParaRPr>
          </a:p>
        </p:txBody>
      </p:sp>
      <p:sp>
        <p:nvSpPr>
          <p:cNvPr id="485" name="Google Shape;485;p34"/>
          <p:cNvSpPr txBox="1"/>
          <p:nvPr/>
        </p:nvSpPr>
        <p:spPr>
          <a:xfrm>
            <a:off x="3393316" y="5816375"/>
            <a:ext cx="2481600" cy="2463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100"/>
              <a:buFont typeface="Arial"/>
              <a:buNone/>
            </a:pPr>
            <a:r>
              <a:rPr lang="en-US" sz="1000" i="0" u="sng" strike="noStrike" cap="none">
                <a:solidFill>
                  <a:srgbClr val="007C48"/>
                </a:solidFill>
                <a:latin typeface="Poppins"/>
                <a:ea typeface="Poppins"/>
                <a:cs typeface="Poppins"/>
                <a:sym typeface="Poppins"/>
                <a:hlinkClick r:id="rId5">
                  <a:extLst>
                    <a:ext uri="{A12FA001-AC4F-418D-AE19-62706E023703}">
                      <ahyp:hlinkClr xmlns:ahyp="http://schemas.microsoft.com/office/drawing/2018/hyperlinkcolor" val="tx"/>
                    </a:ext>
                  </a:extLst>
                </a:hlinkClick>
              </a:rPr>
              <a:t>neil.wiens@replenishnutrients.com</a:t>
            </a:r>
            <a:endParaRPr sz="1000" i="0" u="none" strike="noStrike" cap="none">
              <a:solidFill>
                <a:srgbClr val="007C48"/>
              </a:solidFill>
              <a:latin typeface="Poppins"/>
              <a:ea typeface="Poppins"/>
              <a:cs typeface="Poppins"/>
              <a:sym typeface="Poppins"/>
            </a:endParaRPr>
          </a:p>
        </p:txBody>
      </p:sp>
      <p:sp>
        <p:nvSpPr>
          <p:cNvPr id="486" name="Google Shape;486;p34"/>
          <p:cNvSpPr txBox="1"/>
          <p:nvPr/>
        </p:nvSpPr>
        <p:spPr>
          <a:xfrm>
            <a:off x="5860696" y="5402618"/>
            <a:ext cx="23400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i="0" u="none" strike="noStrike" cap="none">
                <a:solidFill>
                  <a:srgbClr val="262626"/>
                </a:solidFill>
                <a:latin typeface="Poppins SemiBold"/>
                <a:ea typeface="Poppins SemiBold"/>
                <a:cs typeface="Poppins SemiBold"/>
                <a:sym typeface="Poppins SemiBold"/>
              </a:rPr>
              <a:t>Shawn McMillan</a:t>
            </a:r>
            <a:br>
              <a:rPr lang="en-US" sz="1200" i="0" u="none" strike="noStrike" cap="none">
                <a:solidFill>
                  <a:srgbClr val="262626"/>
                </a:solidFill>
                <a:latin typeface="Poppins SemiBold"/>
                <a:ea typeface="Poppins SemiBold"/>
                <a:cs typeface="Poppins SemiBold"/>
                <a:sym typeface="Poppins SemiBold"/>
              </a:rPr>
            </a:br>
            <a:r>
              <a:rPr lang="en-US" sz="1200" i="0" u="none" strike="noStrike" cap="none">
                <a:solidFill>
                  <a:srgbClr val="7F7F7F"/>
                </a:solidFill>
                <a:latin typeface="Poppins Medium"/>
                <a:ea typeface="Poppins Medium"/>
                <a:cs typeface="Poppins Medium"/>
                <a:sym typeface="Poppins Medium"/>
              </a:rPr>
              <a:t>CFO </a:t>
            </a:r>
            <a:endParaRPr sz="1200" i="0" u="none" strike="noStrike" cap="none">
              <a:solidFill>
                <a:srgbClr val="7F7F7F"/>
              </a:solidFill>
              <a:latin typeface="Poppins Medium"/>
              <a:ea typeface="Poppins Medium"/>
              <a:cs typeface="Poppins Medium"/>
              <a:sym typeface="Poppins Medium"/>
            </a:endParaRPr>
          </a:p>
        </p:txBody>
      </p:sp>
      <p:sp>
        <p:nvSpPr>
          <p:cNvPr id="487" name="Google Shape;487;p34"/>
          <p:cNvSpPr txBox="1"/>
          <p:nvPr/>
        </p:nvSpPr>
        <p:spPr>
          <a:xfrm>
            <a:off x="5840673" y="5816375"/>
            <a:ext cx="3005100" cy="24630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rgbClr val="000000"/>
              </a:buClr>
              <a:buSzPts val="1100"/>
              <a:buFont typeface="Arial"/>
              <a:buNone/>
            </a:pPr>
            <a:r>
              <a:rPr lang="en-US" sz="1000" i="0" u="sng" strike="noStrike" cap="none">
                <a:solidFill>
                  <a:srgbClr val="007C48"/>
                </a:solidFill>
                <a:latin typeface="Poppins"/>
                <a:ea typeface="Poppins"/>
                <a:cs typeface="Poppins"/>
                <a:sym typeface="Poppins"/>
                <a:hlinkClick r:id="rId6">
                  <a:extLst>
                    <a:ext uri="{A12FA001-AC4F-418D-AE19-62706E023703}">
                      <ahyp:hlinkClr xmlns:ahyp="http://schemas.microsoft.com/office/drawing/2018/hyperlinkcolor" val="tx"/>
                    </a:ext>
                  </a:extLst>
                </a:hlinkClick>
              </a:rPr>
              <a:t>shawn.mcmillan@replenishnutrients.com</a:t>
            </a:r>
            <a:endParaRPr sz="1000" i="0" u="none" strike="noStrike" cap="none">
              <a:solidFill>
                <a:srgbClr val="007C48"/>
              </a:solidFill>
              <a:latin typeface="Poppins"/>
              <a:ea typeface="Poppins"/>
              <a:cs typeface="Poppins"/>
              <a:sym typeface="Poppins"/>
            </a:endParaRPr>
          </a:p>
        </p:txBody>
      </p:sp>
      <p:pic>
        <p:nvPicPr>
          <p:cNvPr id="488" name="Google Shape;488;p34"/>
          <p:cNvPicPr preferRelativeResize="0"/>
          <p:nvPr/>
        </p:nvPicPr>
        <p:blipFill rotWithShape="1">
          <a:blip r:embed="rId7">
            <a:alphaModFix/>
          </a:blip>
          <a:srcRect/>
          <a:stretch/>
        </p:blipFill>
        <p:spPr>
          <a:xfrm>
            <a:off x="436100" y="514939"/>
            <a:ext cx="1537158" cy="461675"/>
          </a:xfrm>
          <a:prstGeom prst="rect">
            <a:avLst/>
          </a:prstGeom>
          <a:noFill/>
          <a:ln>
            <a:noFill/>
          </a:ln>
        </p:spPr>
      </p:pic>
      <p:pic>
        <p:nvPicPr>
          <p:cNvPr id="489" name="Google Shape;489;p34" descr="Chevron arrows with solid fill"/>
          <p:cNvPicPr preferRelativeResize="0"/>
          <p:nvPr/>
        </p:nvPicPr>
        <p:blipFill rotWithShape="1">
          <a:blip r:embed="rId8">
            <a:alphaModFix/>
          </a:blip>
          <a:srcRect/>
          <a:stretch/>
        </p:blipFill>
        <p:spPr>
          <a:xfrm>
            <a:off x="898948" y="4337918"/>
            <a:ext cx="326570" cy="326570"/>
          </a:xfrm>
          <a:prstGeom prst="rect">
            <a:avLst/>
          </a:prstGeom>
          <a:noFill/>
          <a:ln>
            <a:noFill/>
          </a:ln>
        </p:spPr>
      </p:pic>
      <p:pic>
        <p:nvPicPr>
          <p:cNvPr id="490" name="Google Shape;490;p34" descr="Chevron arrows with solid fill"/>
          <p:cNvPicPr preferRelativeResize="0"/>
          <p:nvPr/>
        </p:nvPicPr>
        <p:blipFill rotWithShape="1">
          <a:blip r:embed="rId8">
            <a:alphaModFix/>
          </a:blip>
          <a:srcRect/>
          <a:stretch/>
        </p:blipFill>
        <p:spPr>
          <a:xfrm>
            <a:off x="900773" y="3466881"/>
            <a:ext cx="326570" cy="326570"/>
          </a:xfrm>
          <a:prstGeom prst="rect">
            <a:avLst/>
          </a:prstGeom>
          <a:noFill/>
          <a:ln>
            <a:noFill/>
          </a:ln>
        </p:spPr>
      </p:pic>
    </p:spTree>
  </p:cSld>
  <p:clrMapOvr>
    <a:masterClrMapping/>
  </p:clrMapOvr>
  <p:transition spd="slow">
    <p:push/>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9bde998c-6ad3-4e05-9c99-47a095ba65d5">
      <UserInfo>
        <DisplayName>Neil Wiens</DisplayName>
        <AccountId>50</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DA325A82BA0B942A2914F5AA724EFBE" ma:contentTypeVersion="10" ma:contentTypeDescription="Create a new document." ma:contentTypeScope="" ma:versionID="81c6e84d2f3f6f8aa02dbf12a504705a">
  <xsd:schema xmlns:xsd="http://www.w3.org/2001/XMLSchema" xmlns:xs="http://www.w3.org/2001/XMLSchema" xmlns:p="http://schemas.microsoft.com/office/2006/metadata/properties" xmlns:ns2="ceb93332-34af-4e46-b513-2b19c2fe218e" xmlns:ns3="9bde998c-6ad3-4e05-9c99-47a095ba65d5" targetNamespace="http://schemas.microsoft.com/office/2006/metadata/properties" ma:root="true" ma:fieldsID="7a7645223c59c6e4450ec5600a63be96" ns2:_="" ns3:_="">
    <xsd:import namespace="ceb93332-34af-4e46-b513-2b19c2fe218e"/>
    <xsd:import namespace="9bde998c-6ad3-4e05-9c99-47a095ba65d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b93332-34af-4e46-b513-2b19c2fe21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bde998c-6ad3-4e05-9c99-47a095ba65d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D9D034-D074-4333-B43A-84DABB974499}">
  <ds:schemaRefs>
    <ds:schemaRef ds:uri="9bde998c-6ad3-4e05-9c99-47a095ba65d5"/>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6EFFC50-B13F-45D2-A2CD-4D0494F77ECA}">
  <ds:schemaRefs>
    <ds:schemaRef ds:uri="http://schemas.microsoft.com/sharepoint/v3/contenttype/forms"/>
  </ds:schemaRefs>
</ds:datastoreItem>
</file>

<file path=customXml/itemProps3.xml><?xml version="1.0" encoding="utf-8"?>
<ds:datastoreItem xmlns:ds="http://schemas.openxmlformats.org/officeDocument/2006/customXml" ds:itemID="{DFE80DBB-5D4E-4C65-A7D3-19CEEE6B5565}">
  <ds:schemaRefs>
    <ds:schemaRef ds:uri="9bde998c-6ad3-4e05-9c99-47a095ba65d5"/>
    <ds:schemaRef ds:uri="ceb93332-34af-4e46-b513-2b19c2fe21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2917</Words>
  <Application>Microsoft Office PowerPoint</Application>
  <PresentationFormat>Widescreen</PresentationFormat>
  <Paragraphs>325</Paragraphs>
  <Slides>25</Slides>
  <Notes>25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Arial</vt:lpstr>
      <vt:lpstr>Poppins Light</vt:lpstr>
      <vt:lpstr>Poppins Medium</vt:lpstr>
      <vt:lpstr>Avenir</vt:lpstr>
      <vt:lpstr>Avenir Next LT Pro</vt:lpstr>
      <vt:lpstr>Poppins SemiBold</vt:lpstr>
      <vt:lpstr>Noto Sans Symbols</vt:lpstr>
      <vt:lpstr>Poppins ExtraLight</vt:lpstr>
      <vt:lpstr>Open Sans</vt:lpstr>
      <vt:lpstr>Calibri</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Ramanda Galang Bryantama</dc:creator>
  <cp:lastModifiedBy>Kerri McGovern</cp:lastModifiedBy>
  <cp:revision>1</cp:revision>
  <dcterms:created xsi:type="dcterms:W3CDTF">2019-08-12T03:52:24Z</dcterms:created>
  <dcterms:modified xsi:type="dcterms:W3CDTF">2022-05-19T21:27:12Z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0x010100EDA325A82BA0B942A2914F5AA724EFBE</vt:lpwstr>
  </property>
</Properties>
</file>